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4492" r:id="rId1"/>
  </p:sldMasterIdLst>
  <p:notesMasterIdLst>
    <p:notesMasterId r:id="rId64"/>
  </p:notesMasterIdLst>
  <p:handoutMasterIdLst>
    <p:handoutMasterId r:id="rId65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20" r:id="rId53"/>
    <p:sldId id="321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</p:sldIdLst>
  <p:sldSz cx="9144000" cy="6858000" type="screen4x3"/>
  <p:notesSz cx="6858000" cy="9144000"/>
  <p:embeddedFontLst>
    <p:embeddedFont>
      <p:font typeface="Calibri" pitchFamily="34" charset="0"/>
      <p:regular r:id="rId66"/>
      <p:bold r:id="rId67"/>
      <p:italic r:id="rId68"/>
      <p:boldItalic r:id="rId69"/>
    </p:embeddedFont>
    <p:embeddedFont>
      <p:font typeface="Cambria Math" pitchFamily="18" charset="0"/>
      <p:regular r:id="rId70"/>
    </p:embeddedFont>
    <p:embeddedFont>
      <p:font typeface="맑은 고딕" pitchFamily="50" charset="-127"/>
      <p:regular r:id="rId71"/>
      <p:bold r:id="rId72"/>
    </p:embeddedFont>
    <p:embeddedFont>
      <p:font typeface="함초롬바탕" pitchFamily="18" charset="-127"/>
      <p:regular r:id="rId73"/>
      <p:bold r:id="rId74"/>
    </p:embeddedFont>
    <p:embeddedFont>
      <p:font typeface="Cascadia Code" charset="0"/>
      <p:regular r:id="rId75"/>
      <p:bold r:id="rId7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847">
          <p15:clr>
            <a:srgbClr val="A4A3A4"/>
          </p15:clr>
        </p15:guide>
        <p15:guide id="2" pos="54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74">
          <p15:clr>
            <a:srgbClr val="A4A3A4"/>
          </p15:clr>
        </p15:guide>
        <p15:guide id="2" pos="214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horzBarState="maximized">
    <p:restoredLeft sz="15835"/>
    <p:restoredTop sz="98776"/>
  </p:normalViewPr>
  <p:slideViewPr>
    <p:cSldViewPr snapToGrid="0" snapToObjects="1" showGuides="1">
      <p:cViewPr varScale="1">
        <p:scale>
          <a:sx n="98" d="100"/>
          <a:sy n="98" d="100"/>
        </p:scale>
        <p:origin x="-930" y="-108"/>
      </p:cViewPr>
      <p:guideLst>
        <p:guide orient="horz" pos="847"/>
        <p:guide pos="54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100" d="100"/>
          <a:sy n="100" d="100"/>
        </p:scale>
        <p:origin x="0" y="0"/>
      </p:cViewPr>
      <p:guideLst>
        <p:guide orient="horz" pos="2874"/>
        <p:guide pos="2149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font" Target="fonts/font9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4.fntdata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font" Target="fonts/font8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84480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653344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47848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C:\Users\김현용\Desktop\제호.jpg"/>
          <p:cNvPicPr>
            <a:picLocks noChangeAspect="1" noChangeArrowheads="1"/>
          </p:cNvPicPr>
          <p:nvPr userDrawn="1"/>
        </p:nvPicPr>
        <p:blipFill rotWithShape="1">
          <a:blip r:embed="rId2"/>
          <a:srcRect/>
          <a:stretch>
            <a:fillRect/>
          </a:stretch>
        </p:blipFill>
        <p:spPr>
          <a:xfrm>
            <a:off x="7092280" y="630189"/>
            <a:ext cx="1800000" cy="300000"/>
          </a:xfrm>
          <a:prstGeom prst="rect">
            <a:avLst/>
          </a:prstGeom>
          <a:noFill/>
        </p:spPr>
      </p:pic>
      <p:pic>
        <p:nvPicPr>
          <p:cNvPr id="10" name="그림 9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2334409" y="630189"/>
            <a:ext cx="4475181" cy="5597621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4개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57199" y="160020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4648199" y="160020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456027" y="398422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7027" y="3984220"/>
            <a:ext cx="40385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7" y="4800600"/>
            <a:ext cx="54863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7" y="612775"/>
            <a:ext cx="54863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7" y="5367338"/>
            <a:ext cx="54863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ACE7E28-9336-4363-8674-B91477D8F243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A348888-F454-4AD2-BA62-3AF29D9807C0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598" cy="1143000"/>
          </a:xfrm>
        </p:spPr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>
          <a:xfrm>
            <a:off x="2143107" y="2214563"/>
            <a:ext cx="4857766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>
              <a:defRPr/>
            </a:pPr>
            <a:r>
              <a:rPr lang="ko-KR" altLang="en-US"/>
              <a:t>첫째 목차</a:t>
            </a:r>
          </a:p>
          <a:p>
            <a:pPr lvl="0">
              <a:defRPr/>
            </a:pPr>
            <a:r>
              <a:rPr lang="ko-KR" altLang="en-US"/>
              <a:t>둘째 목차</a:t>
            </a:r>
          </a:p>
          <a:p>
            <a:pPr lvl="0">
              <a:defRPr/>
            </a:pPr>
            <a:r>
              <a:rPr lang="ko-KR" altLang="en-US"/>
              <a:t>셋째 목차</a:t>
            </a:r>
          </a:p>
          <a:p>
            <a:pPr lvl="0">
              <a:defRPr/>
            </a:pPr>
            <a:r>
              <a:rPr lang="ko-KR" altLang="en-US"/>
              <a:t>넷째 목차</a:t>
            </a:r>
          </a:p>
          <a:p>
            <a:pPr lvl="0">
              <a:defRPr/>
            </a:pPr>
            <a:r>
              <a:rPr lang="ko-KR" altLang="en-US"/>
              <a:t>다섯째 목차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6FEC12-A4C9-4837-AF94-AD867782C04C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399" y="274638"/>
            <a:ext cx="20573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199" y="274638"/>
            <a:ext cx="6019799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957F84A3-4F29-4053-ACFD-1BAF2D3F140C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 smtClean="0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 smtClean="0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6" name="날짜 개체 틀 2">
            <a:extLst>
              <a:ext uri="{FF2B5EF4-FFF2-40B4-BE49-F238E27FC236}">
                <a16:creationId xmlns="" xmlns:a16="http://schemas.microsoft.com/office/drawing/2014/main" id="{9DA62455-2E29-4C0A-9CFE-082C00462094}"/>
              </a:ext>
            </a:extLst>
          </p:cNvPr>
          <p:cNvSpPr txBox="1">
            <a:spLocks/>
          </p:cNvSpPr>
          <p:nvPr userDrawn="1"/>
        </p:nvSpPr>
        <p:spPr>
          <a:xfrm>
            <a:off x="457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D422D86A-5F52-4165-8473-F1B836277586}" type="datetime1">
              <a:rPr lang="ko-KR" altLang="en-US" smtClean="0"/>
              <a:pPr>
                <a:defRPr/>
              </a:pPr>
              <a:t>2023-05-29</a:t>
            </a:fld>
            <a:endParaRPr lang="ko-KR" altLang="en-US"/>
          </a:p>
        </p:txBody>
      </p:sp>
      <p:sp>
        <p:nvSpPr>
          <p:cNvPr id="7" name="슬라이드 번호 개체 틀 4">
            <a:extLst>
              <a:ext uri="{FF2B5EF4-FFF2-40B4-BE49-F238E27FC236}">
                <a16:creationId xmlns="" xmlns:a16="http://schemas.microsoft.com/office/drawing/2014/main" id="{B7B9813E-569E-43E9-9663-5A6A492AD44C}"/>
              </a:ext>
            </a:extLst>
          </p:cNvPr>
          <p:cNvSpPr txBox="1">
            <a:spLocks/>
          </p:cNvSpPr>
          <p:nvPr userDrawn="1"/>
        </p:nvSpPr>
        <p:spPr>
          <a:xfrm>
            <a:off x="6553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맑은 고딕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AD22CD3B-FDDF-4998-970C-76E6E0BEC65F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  <p:sp>
        <p:nvSpPr>
          <p:cNvPr id="8" name="직사각형 6">
            <a:extLst>
              <a:ext uri="{FF2B5EF4-FFF2-40B4-BE49-F238E27FC236}">
                <a16:creationId xmlns="" xmlns:a16="http://schemas.microsoft.com/office/drawing/2014/main" id="{F8DF410F-FFBC-4EA4-80E7-B89639CABEA8}"/>
              </a:ext>
            </a:extLst>
          </p:cNvPr>
          <p:cNvSpPr/>
          <p:nvPr userDrawn="1"/>
        </p:nvSpPr>
        <p:spPr>
          <a:xfrm>
            <a:off x="0" y="5373216"/>
            <a:ext cx="9144000" cy="14847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pic>
        <p:nvPicPr>
          <p:cNvPr id="9" name="Picture 4" descr="C:\Users\김현용\Desktop\제호.jpg">
            <a:extLst>
              <a:ext uri="{FF2B5EF4-FFF2-40B4-BE49-F238E27FC236}">
                <a16:creationId xmlns="" xmlns:a16="http://schemas.microsoft.com/office/drawing/2014/main" id="{584E724D-52E0-4178-BC8D-72AB49750E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257" y="320688"/>
            <a:ext cx="1800000" cy="3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E28D242A-00AF-4536-A508-46C22C4834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2824362" y="712129"/>
            <a:ext cx="3495272" cy="4371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3668313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 preserve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 userDrawn="1"/>
        </p:nvSpPr>
        <p:spPr>
          <a:xfrm>
            <a:off x="0" y="2607577"/>
            <a:ext cx="9144000" cy="425042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 hasCustomPrompt="1"/>
          </p:nvPr>
        </p:nvSpPr>
        <p:spPr>
          <a:xfrm>
            <a:off x="690755" y="1414505"/>
            <a:ext cx="7527551" cy="269148"/>
          </a:xfrm>
          <a:noFill/>
          <a:ln>
            <a:noFill/>
          </a:ln>
        </p:spPr>
        <p:txBody>
          <a:bodyPr vert="horz" wrap="square" lIns="91440" tIns="45720" rIns="91440" bIns="45720" anchor="ctr">
            <a:normAutofit/>
          </a:bodyPr>
          <a:lstStyle>
            <a:lvl1pPr marL="0" indent="0" algn="l" rtl="0" eaLnBrk="1" latinLnBrk="1" hangingPunct="1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defRPr kumimoji="0" sz="7000" b="1" i="0" u="none" strike="noStrike" cap="none" normalizeH="0" baseline="0">
                <a:solidFill>
                  <a:schemeClr val="tx1"/>
                </a:solidFill>
                <a:latin typeface="맑은 고딕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ko-KR" altLang="en-US"/>
              <a:t>제목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690756" y="2729916"/>
            <a:ext cx="7430836" cy="3349853"/>
          </a:xfrm>
          <a:noFill/>
        </p:spPr>
        <p:txBody>
          <a:bodyPr vert="horz" wrap="square" lIns="91440" tIns="45720" rIns="360045" bIns="45720" anchor="b" anchorCtr="0">
            <a:normAutofit/>
          </a:bodyPr>
          <a:lstStyle>
            <a:lvl1pPr marL="0" indent="0" algn="l" rtl="0" eaLnBrk="1" latinLnBrk="1" hangingPunct="1">
              <a:lnSpc>
                <a:spcPct val="150000"/>
              </a:lnSpc>
              <a:spcBef>
                <a:spcPts val="768"/>
              </a:spcBef>
              <a:spcAft>
                <a:spcPts val="0"/>
              </a:spcAft>
              <a:buNone/>
              <a:defRPr kumimoji="0" sz="2600" b="0" i="0" u="none" strike="noStrike" cap="none" normalizeH="0" baseline="0">
                <a:solidFill>
                  <a:schemeClr val="dk1"/>
                </a:solidFill>
                <a:effectLst/>
                <a:latin typeface="맑은 고딕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rgbClr val="000000"/>
                </a:solidFill>
              </a:defRPr>
            </a:lvl2pPr>
            <a:lvl3pPr marL="914400" indent="0" algn="ctr">
              <a:buNone/>
              <a:defRPr>
                <a:solidFill>
                  <a:srgbClr val="000000"/>
                </a:solidFill>
              </a:defRPr>
            </a:lvl3pPr>
            <a:lvl4pPr marL="1371600" indent="0" algn="ctr">
              <a:buNone/>
              <a:defRPr>
                <a:solidFill>
                  <a:srgbClr val="000000"/>
                </a:solidFill>
              </a:defRPr>
            </a:lvl4pPr>
            <a:lvl5pPr marL="1828800" indent="0" algn="ctr">
              <a:buNone/>
              <a:defRPr>
                <a:solidFill>
                  <a:srgbClr val="000000"/>
                </a:solidFill>
              </a:defRPr>
            </a:lvl5pPr>
            <a:lvl6pPr marL="2286000" indent="0" algn="ctr">
              <a:buNone/>
              <a:defRPr>
                <a:solidFill>
                  <a:srgbClr val="000000"/>
                </a:solidFill>
              </a:defRPr>
            </a:lvl6pPr>
            <a:lvl7pPr marL="2743200" indent="0" algn="ctr">
              <a:buNone/>
              <a:defRPr>
                <a:solidFill>
                  <a:srgbClr val="000000"/>
                </a:solidFill>
              </a:defRPr>
            </a:lvl7pPr>
            <a:lvl8pPr marL="3200400" indent="0" algn="ctr">
              <a:buNone/>
              <a:defRPr>
                <a:solidFill>
                  <a:srgbClr val="000000"/>
                </a:solidFill>
              </a:defRPr>
            </a:lvl8pPr>
            <a:lvl9pPr marL="3657600" indent="0" algn="ctr">
              <a:buNone/>
              <a:defRPr>
                <a:solidFill>
                  <a:srgbClr val="000000"/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목차</a:t>
            </a:r>
          </a:p>
          <a:p>
            <a:pPr lvl="0">
              <a:defRPr/>
            </a:pPr>
            <a:r>
              <a:rPr lang="ko-KR" altLang="en-US"/>
              <a:t>목차</a:t>
            </a:r>
          </a:p>
          <a:p>
            <a:pPr lvl="0">
              <a:defRPr/>
            </a:pPr>
            <a:r>
              <a:rPr lang="ko-KR" altLang="en-US"/>
              <a:t>목차</a:t>
            </a:r>
          </a:p>
          <a:p>
            <a:pPr lvl="0">
              <a:defRPr/>
            </a:pPr>
            <a:r>
              <a:rPr lang="ko-KR" altLang="en-US"/>
              <a:t>ㅇㅇㅇ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690753" y="615584"/>
            <a:ext cx="3231939" cy="515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800" b="1">
                <a:solidFill>
                  <a:srgbClr val="6182D6"/>
                </a:solidFill>
                <a:latin typeface="맑은 고딕"/>
                <a:ea typeface="+mn-ea"/>
                <a:cs typeface="+mn-cs"/>
              </a:rPr>
              <a:t>CHAPTER </a:t>
            </a:r>
            <a:r>
              <a:rPr lang="en-US" altLang="ko-KR" sz="2800" b="1">
                <a:solidFill>
                  <a:srgbClr val="3A3C84"/>
                </a:solidFill>
                <a:latin typeface="맑은 고딕"/>
                <a:ea typeface="+mn-ea"/>
                <a:cs typeface="+mn-cs"/>
              </a:rPr>
              <a:t>11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 userDrawn="1"/>
        </p:nvSpPr>
        <p:spPr>
          <a:xfrm>
            <a:off x="0" y="2607577"/>
            <a:ext cx="9144000" cy="4250423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685800" y="1401631"/>
            <a:ext cx="7772398" cy="681037"/>
          </a:xfrm>
        </p:spPr>
        <p:txBody>
          <a:bodyPr anchor="t"/>
          <a:lstStyle>
            <a:lvl1pPr algn="l">
              <a:defRPr sz="4800" b="1" cap="all"/>
            </a:lvl1pPr>
          </a:lstStyle>
          <a:p>
            <a:pPr lvl="0">
              <a:defRPr/>
            </a:pPr>
            <a:r>
              <a:rPr lang="ko-KR" altLang="en-US"/>
              <a:t>학습목표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85800" y="3332876"/>
            <a:ext cx="7772398" cy="2741058"/>
          </a:xfrm>
          <a:ln w="12700" cap="rnd">
            <a:noFill/>
          </a:ln>
        </p:spPr>
        <p:txBody>
          <a:bodyPr vert="horz" wrap="square" lIns="91440" tIns="45720" rIns="91440" bIns="45720" anchor="b">
            <a:noAutofit/>
          </a:bodyPr>
          <a:lstStyle>
            <a:lvl1pPr marL="285600" indent="-285600" algn="l" rtl="0" eaLnBrk="1" latinLnBrk="1" hangingPunct="1">
              <a:lnSpc>
                <a:spcPct val="130000"/>
              </a:lnSpc>
              <a:spcBef>
                <a:spcPts val="576"/>
              </a:spcBef>
              <a:spcAft>
                <a:spcPts val="0"/>
              </a:spcAft>
              <a:buFont typeface="Arial"/>
              <a:buChar char="•"/>
              <a:defRPr kumimoji="0" sz="2400" b="0" i="0" u="none" strike="noStrike" cap="none" normalizeH="0" baseline="0">
                <a:solidFill>
                  <a:schemeClr val="dk1"/>
                </a:solidFill>
                <a:latin typeface="맑은 고딕"/>
                <a:ea typeface="+mn-ea"/>
                <a:cs typeface="+mn-cs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학습목표</a:t>
            </a:r>
          </a:p>
          <a:p>
            <a:pPr lvl="0">
              <a:defRPr/>
            </a:pPr>
            <a:r>
              <a:rPr lang="ko-KR" altLang="en-US"/>
              <a:t>학습목표</a:t>
            </a:r>
          </a:p>
          <a:p>
            <a:pPr lvl="0">
              <a:defRPr/>
            </a:pPr>
            <a:r>
              <a:rPr lang="ko-KR" altLang="en-US"/>
              <a:t>학습목표</a:t>
            </a:r>
          </a:p>
          <a:p>
            <a:pPr lvl="0">
              <a:defRPr/>
            </a:pPr>
            <a:r>
              <a:rPr lang="ko-KR" altLang="en-US"/>
              <a:t>학습목표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458249" y="2857500"/>
            <a:ext cx="8229598" cy="1143000"/>
          </a:xfrm>
        </p:spPr>
        <p:txBody>
          <a:bodyPr/>
          <a:lstStyle>
            <a:lvl1pPr>
              <a:defRPr sz="5500" b="1">
                <a:solidFill>
                  <a:schemeClr val="dk1"/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>섹션 제목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7162799" cy="571500"/>
          </a:xfrm>
        </p:spPr>
        <p:txBody>
          <a:bodyPr/>
          <a:lstStyle>
            <a:lvl1pPr algn="l">
              <a:defRPr sz="3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1340427"/>
            <a:ext cx="8229598" cy="5156840"/>
          </a:xfrm>
        </p:spPr>
        <p:txBody>
          <a:bodyPr vert="horz" wrap="square" lIns="91440" tIns="45720" rIns="91440" bIns="45720" anchor="t">
            <a:noAutofit/>
          </a:bodyPr>
          <a:lstStyle>
            <a:lvl1pPr marL="860900" indent="-518000" algn="l" rtl="0" eaLnBrk="1" latinLnBrk="1" hangingPunct="1">
              <a:lnSpc>
                <a:spcPct val="125000"/>
              </a:lnSpc>
              <a:spcBef>
                <a:spcPts val="768"/>
              </a:spcBef>
              <a:spcAft>
                <a:spcPts val="0"/>
              </a:spcAft>
              <a:buClr>
                <a:srgbClr val="3A3C84"/>
              </a:buClr>
              <a:buSzPct val="100000"/>
              <a:buFont typeface="Arial"/>
              <a:buAutoNum type="arabicPeriod"/>
              <a:defRPr kumimoji="0" sz="2800" b="1" i="0" u="none" strike="noStrike" cap="none" normalizeH="0" baseline="0">
                <a:solidFill>
                  <a:srgbClr val="3A3C84"/>
                </a:solidFill>
                <a:latin typeface="+mn-lt"/>
                <a:ea typeface="+mn-ea"/>
                <a:cs typeface="+mn-cs"/>
              </a:defRPr>
            </a:lvl1pPr>
            <a:lvl2pPr marL="1142790" indent="-399840" algn="l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Char char="§"/>
              <a:defRPr kumimoji="0" sz="2300" b="0" i="0" u="none" strike="noStrike" cap="none" normalizeH="0" baseline="0">
                <a:latin typeface="+mn-lt"/>
                <a:ea typeface="+mn-ea"/>
                <a:cs typeface="+mn-cs"/>
              </a:defRPr>
            </a:lvl2pPr>
            <a:lvl3pPr marL="1485720" indent="-342720" algn="l" rtl="0" eaLnBrk="1" latinLnBrk="1" hangingPunct="1">
              <a:lnSpc>
                <a:spcPct val="125000"/>
              </a:lnSpc>
              <a:spcAft>
                <a:spcPts val="0"/>
              </a:spcAft>
              <a:buFont typeface="Arial"/>
              <a:buChar char="•"/>
              <a:defRPr kumimoji="0" sz="2000" b="0" i="0" u="none" strike="noStrike" cap="none" normalizeH="0" baseline="0">
                <a:latin typeface="+mn-lt"/>
                <a:ea typeface="+mn-ea"/>
                <a:cs typeface="+mn-cs"/>
              </a:defRPr>
            </a:lvl3pPr>
            <a:lvl4pPr marL="1885800" indent="-285600" algn="l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함초롬바탕"/>
              <a:buChar char="‐"/>
              <a:defRPr kumimoji="0" sz="1600" b="0" i="0" u="none" strike="noStrike" cap="none" normalizeH="0" baseline="0">
                <a:latin typeface="+mn-lt"/>
                <a:ea typeface="+mn-ea"/>
                <a:cs typeface="+mn-cs"/>
              </a:defRPr>
            </a:lvl4pPr>
            <a:lvl5pPr marL="2343000" indent="-285600" algn="l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tx1"/>
              </a:buClr>
              <a:buSzPct val="100000"/>
              <a:buFont typeface="함초롬바탕"/>
              <a:buChar char="‐"/>
              <a:defRPr kumimoji="0" sz="1600" b="0" i="0" u="none" strike="noStrike" cap="none" normalizeH="0" baseline="0">
                <a:latin typeface="+mn-lt"/>
                <a:ea typeface="+mn-ea"/>
                <a:cs typeface="+mn-cs"/>
              </a:defRPr>
            </a:lvl5pPr>
            <a:lvl6pPr/>
            <a:lvl7pPr/>
            <a:lvl8pPr/>
            <a:lvl9pPr/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8" name="직사각형 7"/>
          <p:cNvSpPr/>
          <p:nvPr userDrawn="1"/>
        </p:nvSpPr>
        <p:spPr>
          <a:xfrm>
            <a:off x="0" y="979488"/>
            <a:ext cx="9144000" cy="114767"/>
          </a:xfrm>
          <a:prstGeom prst="rect">
            <a:avLst/>
          </a:prstGeom>
          <a:ln>
            <a:noFill/>
          </a:ln>
        </p:spPr>
        <p:style>
          <a:lnRef idx="2">
            <a:schemeClr val="accent2">
              <a:shade val="2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날짜 개체 틀 3"/>
          <p:cNvSpPr>
            <a:spLocks noGrp="1"/>
          </p:cNvSpPr>
          <p:nvPr userDrawn="1">
            <p:ph type="dt" sz="half" idx="2"/>
          </p:nvPr>
        </p:nvSpPr>
        <p:spPr/>
        <p:txBody>
          <a:bodyPr/>
          <a:lstStyle/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 userDrawn="1">
            <p:ph type="sldNum" sz="quarter" idx="4"/>
          </p:nvPr>
        </p:nvSpPr>
        <p:spPr>
          <a:xfrm>
            <a:off x="7010401" y="6471105"/>
            <a:ext cx="2133599" cy="365125"/>
          </a:xfrm>
        </p:spPr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ko-KR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‹#›</a:t>
            </a:fld>
            <a:r>
              <a:rPr lang="en-US" altLang="ko-KR"/>
              <a:t>/64</a:t>
            </a:r>
          </a:p>
        </p:txBody>
      </p:sp>
      <p:sp>
        <p:nvSpPr>
          <p:cNvPr id="12" name="바닥글 개체 틀 4"/>
          <p:cNvSpPr>
            <a:spLocks noGrp="1"/>
          </p:cNvSpPr>
          <p:nvPr userDrawn="1">
            <p:ph type="ftr" sz="quarter" idx="3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D2EBAF6-36D0-4DD8-B695-D4C1B37E35D6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sp>
        <p:nvSpPr>
          <p:cNvPr id="5" name="제목 개체 틀 1"/>
          <p:cNvSpPr>
            <a:spLocks noGrp="1"/>
          </p:cNvSpPr>
          <p:nvPr userDrawn="1"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마스터 제목 스타일 편집</a:t>
            </a:r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199" y="1600200"/>
            <a:ext cx="40385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0385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A27A1F4E-0809-4239-8034-C38E431DAF92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456027" y="1643063"/>
            <a:ext cx="82295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pPr lvl="0">
              <a:defRPr/>
            </a:pPr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58721E90-850C-410B-8B89-8394F580CFDA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한컴오피스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8229598" cy="1143000"/>
          </a:xfrm>
          <a:prstGeom prst="rect">
            <a:avLst/>
          </a:prstGeom>
        </p:spPr>
        <p:txBody>
          <a:bodyPr vert="horz" lIns="91440" tIns="45720" rIns="91440" bIns="45720" anchor="ctr">
            <a:normAutofit/>
          </a:bodyPr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199" y="1600200"/>
            <a:ext cx="8229598" cy="4525963"/>
          </a:xfrm>
          <a:prstGeom prst="rect">
            <a:avLst/>
          </a:prstGeom>
        </p:spPr>
        <p:txBody>
          <a:bodyPr vert="horz" lIns="91440" tIns="45720" rIns="91440" bIns="45720">
            <a:norm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</a:defRPr>
            </a:lvl1pPr>
          </a:lstStyle>
          <a:p>
            <a:pPr lvl="0">
              <a:defRPr/>
            </a:pPr>
            <a:fld id="{D422D86A-5F52-4165-8473-F1B836277586}" type="datetime1">
              <a:rPr lang="ko-KR" altLang="en-US"/>
              <a:pPr lvl="0">
                <a:defRPr/>
              </a:pPr>
              <a:t>2023-05-29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199" y="6356350"/>
            <a:ext cx="2895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199" y="6356350"/>
            <a:ext cx="2133599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/>
              </a:defRPr>
            </a:lvl1pPr>
          </a:lstStyle>
          <a:p>
            <a:pPr lvl="0">
              <a:defRPr/>
            </a:pPr>
            <a:fld id="{AD22CD3B-FDDF-4998-970C-76E6E0BEC65F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478" r:id="rId1"/>
    <p:sldLayoutId id="2147484493" r:id="rId2"/>
    <p:sldLayoutId id="2147484479" r:id="rId3"/>
    <p:sldLayoutId id="2147484480" r:id="rId4"/>
    <p:sldLayoutId id="2147484481" r:id="rId5"/>
    <p:sldLayoutId id="2147484482" r:id="rId6"/>
    <p:sldLayoutId id="2147484484" r:id="rId7"/>
    <p:sldLayoutId id="2147484485" r:id="rId8"/>
    <p:sldLayoutId id="2147484486" r:id="rId9"/>
    <p:sldLayoutId id="2147484487" r:id="rId10"/>
    <p:sldLayoutId id="2147484488" r:id="rId11"/>
    <p:sldLayoutId id="2147484489" r:id="rId12"/>
    <p:sldLayoutId id="2147484490" r:id="rId13"/>
    <p:sldLayoutId id="2147484491" r:id="rId14"/>
  </p:sldLayoutIdLst>
  <p:transition/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맑은 고딕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맑은 고딕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맑은 고딕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맑은 고딕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90755" y="1414505"/>
            <a:ext cx="7954428" cy="26914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defRPr/>
            </a:pPr>
            <a:r>
              <a:rPr lang="ko-KR" altLang="en-US" sz="5700"/>
              <a:t>나이브 베이지안 분류기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en-US" altLang="ko-KR" b="1">
                <a:solidFill>
                  <a:srgbClr val="3A3C84"/>
                </a:solidFill>
              </a:rPr>
              <a:t>01</a:t>
            </a:r>
            <a:r>
              <a:rPr lang="ko-KR" altLang="en-US"/>
              <a:t> 베이즈 정리의 이해</a:t>
            </a:r>
          </a:p>
          <a:p>
            <a:pPr lvl="0">
              <a:defRPr/>
            </a:pPr>
            <a:r>
              <a:rPr lang="en-US" altLang="ko-KR" b="1">
                <a:solidFill>
                  <a:srgbClr val="3A3C84"/>
                </a:solidFill>
              </a:rPr>
              <a:t>02</a:t>
            </a:r>
            <a:r>
              <a:rPr lang="ko-KR" altLang="en-US"/>
              <a:t> 베이즈 분류기 구현하기</a:t>
            </a:r>
          </a:p>
          <a:p>
            <a:pPr lvl="0">
              <a:defRPr/>
            </a:pPr>
            <a:r>
              <a:rPr lang="en-US" altLang="ko-KR" b="1">
                <a:solidFill>
                  <a:srgbClr val="3A3C84"/>
                </a:solidFill>
              </a:rPr>
              <a:t>03</a:t>
            </a:r>
            <a:r>
              <a:rPr lang="ko-KR" altLang="en-US"/>
              <a:t> 나이브 베이지안 분류기 구현하기</a:t>
            </a:r>
          </a:p>
          <a:p>
            <a:pPr lvl="0">
              <a:defRPr/>
            </a:pPr>
            <a:r>
              <a:rPr lang="en-US" altLang="ko-KR" b="1">
                <a:solidFill>
                  <a:srgbClr val="3A3C84"/>
                </a:solidFill>
              </a:rPr>
              <a:t>04</a:t>
            </a:r>
            <a:r>
              <a:rPr lang="ko-KR" altLang="en-US"/>
              <a:t> 20newsgroup으로 분류 연습하기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en-US" altLang="ko-KR"/>
              <a:t>H</a:t>
            </a:r>
            <a:r>
              <a:rPr lang="ko-KR" altLang="en-US"/>
              <a:t>는 가설</a:t>
            </a:r>
            <a:r>
              <a:rPr lang="en-US" altLang="ko-KR"/>
              <a:t>,</a:t>
            </a:r>
            <a:r>
              <a:rPr lang="ko-KR" altLang="en-US"/>
              <a:t> </a:t>
            </a:r>
            <a:r>
              <a:rPr lang="en-US" altLang="ko-KR"/>
              <a:t>D</a:t>
            </a:r>
            <a:r>
              <a:rPr lang="ko-KR" altLang="en-US"/>
              <a:t>는 데이터일 때</a:t>
            </a:r>
            <a:r>
              <a:rPr lang="en-US" altLang="ko-KR"/>
              <a:t> P(H|D)</a:t>
            </a:r>
            <a:r>
              <a:rPr lang="ko-KR" altLang="en-US"/>
              <a:t>는 사후확률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사후확률 </a:t>
            </a:r>
            <a:r>
              <a:rPr lang="en-US" altLang="ko-KR"/>
              <a:t>: 데이터가 주어졌을 때 해당 가설이 맞는지에 대한 확률</a:t>
            </a:r>
          </a:p>
          <a:p>
            <a:pPr lvl="1">
              <a:defRPr/>
            </a:pPr>
            <a:r>
              <a:rPr lang="ko-KR" altLang="en-US"/>
              <a:t>가능도</a:t>
            </a:r>
            <a:r>
              <a:rPr lang="en-US" altLang="ko-KR"/>
              <a:t>(likelihood)</a:t>
            </a:r>
            <a:r>
              <a:rPr lang="ko-KR" altLang="en-US"/>
              <a:t> </a:t>
            </a:r>
            <a:r>
              <a:rPr lang="en-US" altLang="ko-KR"/>
              <a:t>: 어떤 사건이 발생했을 때 다음 사건이 발생할 수 있는 모든 확률의 발생가능한 정도를 확률로 나</a:t>
            </a:r>
            <a:r>
              <a:rPr lang="ko-KR" altLang="en-US"/>
              <a:t>타냄</a:t>
            </a:r>
          </a:p>
          <a:p>
            <a:pPr lvl="2">
              <a:defRPr/>
            </a:pPr>
            <a:r>
              <a:rPr lang="en-US" altLang="ko-KR"/>
              <a:t>P(D|H) :</a:t>
            </a:r>
            <a:r>
              <a:rPr lang="ko-KR" altLang="en-US"/>
              <a:t> 가설이 주어졌을 때 해당 데이터가 존재할 확률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32697" y="1937284"/>
            <a:ext cx="3278605" cy="746951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10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5" name="직사각형 3"/>
          <p:cNvSpPr/>
          <p:nvPr/>
        </p:nvSpPr>
        <p:spPr>
          <a:xfrm>
            <a:off x="1304684" y="1340428"/>
            <a:ext cx="7312843" cy="4718628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베이스 정리 문제</a:t>
            </a: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크기와 색깔이 다른 13개의 공 중 1개의 공을 무작위로 뽑을 때, 뽑은 공이 큰 공이었다면 이 공이 검은색일 확률은 얼마일까?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76475" y="3004129"/>
            <a:ext cx="4591050" cy="272415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5" name="직사각형 3"/>
          <p:cNvSpPr/>
          <p:nvPr/>
        </p:nvSpPr>
        <p:spPr>
          <a:xfrm>
            <a:off x="1304683" y="1340427"/>
            <a:ext cx="7405208" cy="4155209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2000" b="1" i="0" u="none" strike="noStrike" kern="1200" cap="none" spc="0" normalizeH="0" baseline="0">
              <a:solidFill>
                <a:srgbClr val="DF4857"/>
              </a:solidFill>
              <a:latin typeface="맑은 고딕"/>
              <a:ea typeface="맑은 고딕"/>
              <a:cs typeface="Calibri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큰 공이 나올 확률은 P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BIG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작은 공이 나올 확률은 P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SMALL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검은색 공이 나올 확률은 P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BLACK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, 흰색 공이 나올 확률은 P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(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WHITE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)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큰 공을 뽑을 때 검은색일 확률은 P( BLACK |</a:t>
            </a: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</a:t>
            </a:r>
            <a:r>
              <a:rPr kumimoji="0" lang="en-US" altLang="ko-KR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BIG )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4352" y="3179620"/>
            <a:ext cx="5675295" cy="69176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32797" y="3966725"/>
            <a:ext cx="1678406" cy="1228719"/>
          </a:xfrm>
          <a:prstGeom prst="rect">
            <a:avLst/>
          </a:prstGeom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베이즈 분류기 구현하기</a:t>
            </a:r>
          </a:p>
        </p:txBody>
      </p: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베이즈 분류기 만들기</a:t>
            </a:r>
          </a:p>
          <a:p>
            <a:pPr lvl="1">
              <a:defRPr/>
            </a:pPr>
            <a:r>
              <a:rPr lang="ko-KR" altLang="en-US"/>
              <a:t>메일에 비아그라(viagra)라는 단어가 들어가면 어느 정도의 확률로 스팸메일인지 판단하는 베이즈 분류기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27810" y="3255907"/>
            <a:ext cx="6088380" cy="85344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58612" y="1472802"/>
            <a:ext cx="6626774" cy="39123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92779" y="5586984"/>
            <a:ext cx="2758440" cy="1010331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코드로 표현하기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 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4053776938"/>
              </p:ext>
            </p:extLst>
          </p:nvPr>
        </p:nvGraphicFramePr>
        <p:xfrm>
          <a:off x="854188" y="2125980"/>
          <a:ext cx="7744867" cy="2606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0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4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29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pandas import Series,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DataFrame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pandas as pd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numpy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as np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viagra_spam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viagra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':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[1,0,0,0,0,0,0,0,1,1,1,0,0,1,0,0,0,0,0,1],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'spam':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[1,0,0,0,0,0,1,0,1,0,0,0,0,0,0,0,0,1,1,1]}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pd.DataFrame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viagra_spam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columns = ['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viagra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'spam'])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df.values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7335" y="4990298"/>
            <a:ext cx="2402706" cy="369647"/>
          </a:xfrm>
          <a:prstGeom prst="rect">
            <a:avLst/>
          </a:prstGeom>
        </p:spPr>
      </p:pic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2204615"/>
              </p:ext>
            </p:extLst>
          </p:nvPr>
        </p:nvGraphicFramePr>
        <p:xfrm>
          <a:off x="854188" y="5487458"/>
          <a:ext cx="7744867" cy="7487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0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4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sum((np_data[:, 0] == 1) &amp; (np_data[:, 1] == 1)) / 20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2]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96962" y="1447604"/>
            <a:ext cx="5125453" cy="36526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6961" y="1889067"/>
            <a:ext cx="2492031" cy="335805"/>
          </a:xfrm>
          <a:prstGeom prst="rect">
            <a:avLst/>
          </a:prstGeom>
        </p:spPr>
      </p:pic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502967"/>
              </p:ext>
            </p:extLst>
          </p:nvPr>
        </p:nvGraphicFramePr>
        <p:xfrm>
          <a:off x="854188" y="2451022"/>
          <a:ext cx="7832610" cy="4055432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p_viagra = sum(np_data[:, 0] == 1) / len(np_data)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p_viagra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 = sum(np_data[:, 1] == 1) / len(np_data)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248409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p_v_cap_s = sum((np_data[:, 0] == 1) &amp; (np_data[:, 1] == 1)) / len(np_data)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p_v_cap_s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6465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6465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p_n_v_cap_s = sum((np_data[:, 0] == 0) &amp; (np_data[:, 1] == 1)) / len(np_data)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p_n_v_cap_s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6465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[6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 </a:t>
            </a:r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 </a:t>
            </a:r>
          </a:p>
          <a:p>
            <a:pPr lvl="1">
              <a:defRPr/>
            </a:pPr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87266" y="1941984"/>
            <a:ext cx="2441807" cy="404081"/>
          </a:xfrm>
          <a:prstGeom prst="rect">
            <a:avLst/>
          </a:prstGeom>
        </p:spPr>
      </p:pic>
      <p:graphicFrame>
        <p:nvGraphicFramePr>
          <p:cNvPr id="6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4178939"/>
              </p:ext>
            </p:extLst>
          </p:nvPr>
        </p:nvGraphicFramePr>
        <p:xfrm>
          <a:off x="854188" y="2519667"/>
          <a:ext cx="7832610" cy="7487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66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* 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p_v_cap_s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/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) /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p_viagra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7]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  <a:endParaRPr lang="en-US" altLang="ko-KR" sz="1600">
                        <a:solidFill>
                          <a:schemeClr val="accent4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87265" y="3718533"/>
            <a:ext cx="2772601" cy="400628"/>
          </a:xfrm>
          <a:prstGeom prst="rect">
            <a:avLst/>
          </a:prstGeom>
        </p:spPr>
      </p:pic>
      <p:graphicFrame>
        <p:nvGraphicFramePr>
          <p:cNvPr id="8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94754"/>
              </p:ext>
            </p:extLst>
          </p:nvPr>
        </p:nvGraphicFramePr>
        <p:xfrm>
          <a:off x="854187" y="4285074"/>
          <a:ext cx="7832609" cy="7487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6625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p_spam * (p_n_v_cap_s / p_spam ) / (1-p_viagra)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0.2142857142857143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02</a:t>
            </a:r>
            <a:r>
              <a:rPr lang="ko-KR" altLang="en-US"/>
              <a:t> 베이즈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‘viagra’라는 단어가 포함되었을 때 스팸메일일 확률(=0.5)은 ‘viagra’라는 단어가 포함되지 않았을 때 스팸메일일 확률(=0.2142857142857143)보다 높음</a:t>
            </a:r>
          </a:p>
          <a:p>
            <a:pPr lvl="1">
              <a:defRPr/>
            </a:pPr>
            <a:r>
              <a:rPr lang="ko-KR" altLang="en-US"/>
              <a:t>‘viagra’라는 단어가 있으면 스팸메일로 분류하는 것이 합리적</a:t>
            </a:r>
          </a:p>
          <a:p>
            <a:pPr lvl="2">
              <a:defRPr/>
            </a:pPr>
            <a:r>
              <a:rPr lang="en-US" altLang="ko-KR"/>
              <a:t>‘</a:t>
            </a:r>
            <a:r>
              <a:rPr lang="ko-KR" altLang="en-US"/>
              <a:t>viagra’라는 단어 외에 영향을 주는 단어가 있을 수 있다.</a:t>
            </a:r>
          </a:p>
          <a:p>
            <a:pPr lvl="2">
              <a:defRPr/>
            </a:pPr>
            <a:r>
              <a:rPr lang="ko-KR" altLang="en-US"/>
              <a:t>오히려 스팸에서 제외되는 메일에 ‘viagra’라는 단어가 있을 수 있다.</a:t>
            </a:r>
          </a:p>
          <a:p>
            <a:pPr lvl="1">
              <a:defRPr/>
            </a:pPr>
            <a:r>
              <a:rPr lang="ko-KR" altLang="en-US"/>
              <a:t>나이브 베이지안 분류기가 위 문제점을 해결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19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ko-KR" altLang="en-US"/>
              <a:t>학습목표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85800" y="3606278"/>
            <a:ext cx="7772398" cy="274105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altLang="ko-KR"/>
              <a:t>베이즈 정리에 대해 이해한다.</a:t>
            </a:r>
          </a:p>
          <a:p>
            <a:pPr>
              <a:defRPr/>
            </a:pPr>
            <a:r>
              <a:rPr lang="en-US" altLang="ko-KR"/>
              <a:t>베이즈 분류기를 만들고 코드로 나타낸다.</a:t>
            </a:r>
          </a:p>
          <a:p>
            <a:pPr>
              <a:defRPr/>
            </a:pPr>
            <a:r>
              <a:rPr lang="en-US" altLang="ko-KR"/>
              <a:t>나이브 베이지안 분류기를 구현한다.</a:t>
            </a:r>
          </a:p>
          <a:p>
            <a:pPr>
              <a:defRPr/>
            </a:pPr>
            <a:r>
              <a:rPr lang="en-US" altLang="ko-KR"/>
              <a:t>20newsgroup 데이터셋으로 분류를 실습한다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03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나이브 베이지안 분류기</a:t>
            </a:r>
            <a:br>
              <a:rPr lang="ko-KR" altLang="en-US"/>
            </a:br>
            <a:r>
              <a:rPr lang="ko-KR" altLang="en-US"/>
              <a:t>구현하기</a:t>
            </a:r>
          </a:p>
        </p:txBody>
      </p: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ko-KR" altLang="en-US" dirty="0"/>
              <a:t> </a:t>
            </a:r>
            <a:r>
              <a:rPr lang="en-US" altLang="ko-KR" dirty="0"/>
              <a:t>1.</a:t>
            </a:r>
            <a:r>
              <a:rPr lang="ko-KR" altLang="en-US" dirty="0"/>
              <a:t> </a:t>
            </a:r>
            <a:r>
              <a:rPr lang="ko-KR" altLang="en-US" dirty="0" err="1"/>
              <a:t>나이브</a:t>
            </a:r>
            <a:r>
              <a:rPr lang="ko-KR" altLang="en-US" dirty="0"/>
              <a:t> 베이지안 분류기 만들기</a:t>
            </a:r>
          </a:p>
          <a:p>
            <a:pPr lvl="1">
              <a:defRPr/>
            </a:pPr>
            <a:r>
              <a:rPr lang="ko-KR" altLang="en-US" sz="2000" dirty="0" err="1"/>
              <a:t>나이브</a:t>
            </a:r>
            <a:r>
              <a:rPr lang="ko-KR" altLang="en-US" sz="2000" dirty="0"/>
              <a:t> 베이지안 분류기(</a:t>
            </a:r>
            <a:r>
              <a:rPr lang="ko-KR" altLang="en-US" sz="2000" dirty="0" err="1"/>
              <a:t>Naive</a:t>
            </a:r>
            <a:r>
              <a:rPr lang="ko-KR" altLang="en-US" sz="2000" dirty="0"/>
              <a:t> </a:t>
            </a:r>
            <a:r>
              <a:rPr lang="ko-KR" altLang="en-US" sz="2000" dirty="0" err="1"/>
              <a:t>Bayesian</a:t>
            </a:r>
            <a:r>
              <a:rPr lang="ko-KR" altLang="en-US" sz="2000" dirty="0"/>
              <a:t> </a:t>
            </a:r>
            <a:r>
              <a:rPr lang="ko-KR" altLang="en-US" sz="2000" dirty="0" err="1"/>
              <a:t>Classifier</a:t>
            </a:r>
            <a:r>
              <a:rPr lang="ko-KR" altLang="en-US" sz="2000" dirty="0"/>
              <a:t>) </a:t>
            </a:r>
            <a:r>
              <a:rPr lang="en-US" altLang="ko-KR" sz="2000" dirty="0"/>
              <a:t>:</a:t>
            </a:r>
            <a:r>
              <a:rPr lang="ko-KR" altLang="en-US" sz="2000" dirty="0"/>
              <a:t> 여러 개의 열을 사용하여 분류기를 구성</a:t>
            </a:r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9336746"/>
              </p:ext>
            </p:extLst>
          </p:nvPr>
        </p:nvGraphicFramePr>
        <p:xfrm>
          <a:off x="854188" y="2842196"/>
          <a:ext cx="7832610" cy="354420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66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pandas import Series,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DataFrame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pandas as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numpy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as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data_url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 </a:t>
                      </a:r>
                      <a:r>
                        <a:rPr lang="en-US" altLang="ko-KR" sz="1600" b="0" spc="0" smtClean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"fraud.csv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pd.read_csv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data_url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sep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=',')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df.head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74588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5287" y="4664852"/>
            <a:ext cx="3383682" cy="1684821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1210" y="270710"/>
            <a:ext cx="7162799" cy="571500"/>
          </a:xfrm>
        </p:spPr>
        <p:txBody>
          <a:bodyPr vert="horz" wrap="square" lIns="91440" tIns="45720" rIns="91440" bIns="45720" anchor="ctr">
            <a:normAutofit/>
          </a:bodyPr>
          <a:lstStyle/>
          <a:p>
            <a:pPr>
              <a:buClr>
                <a:schemeClr val="tx1"/>
              </a:buClr>
              <a:buNone/>
              <a:defRPr/>
            </a:pPr>
            <a:r>
              <a:rPr lang="en-US" altLang="ko-KR" sz="2300">
                <a:solidFill>
                  <a:schemeClr val="tx1"/>
                </a:solidFill>
                <a:effectLst/>
              </a:rPr>
              <a:t>03</a:t>
            </a:r>
            <a:r>
              <a:rPr lang="ko-KR" altLang="en-US" sz="2300">
                <a:solidFill>
                  <a:schemeClr val="tx1"/>
                </a:solidFill>
                <a:effectLst/>
              </a:rPr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Y 값을 따로 빼내고 X 데이터들을 원핫인코딩으로 처리</a:t>
            </a:r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144696"/>
              </p:ext>
            </p:extLst>
          </p:nvPr>
        </p:nvGraphicFramePr>
        <p:xfrm>
          <a:off x="854188" y="1981816"/>
          <a:ext cx="7832610" cy="4317981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5984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662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119336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 df["ID"]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 = df.pop("Fraud")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 = Y_data.values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x_df = pd.get_dummies(df)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x_df.head(10).T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007341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2]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7648" y="3313142"/>
            <a:ext cx="3327988" cy="2869376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9062301"/>
              </p:ext>
            </p:extLst>
          </p:nvPr>
        </p:nvGraphicFramePr>
        <p:xfrm>
          <a:off x="854187" y="1321955"/>
          <a:ext cx="7800285" cy="5212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0718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2956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_data = x_df.values</a:t>
                      </a:r>
                    </a:p>
                    <a:p>
                      <a:pPr>
                        <a:defRPr/>
                      </a:pP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028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array([[0, 1,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1, 0, 0,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1,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1, 0, 0,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1,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1, 0, 0, 0,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1, 0,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[1, 0, 0, 0, 0, 0, 1,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[0, 0, 0, 1, 0, 0, 1, 0, 1, 0]],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=uint8)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23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0">
              <a:defRPr/>
            </a:pPr>
            <a:endParaRPr lang="en-US" altLang="ko-KR"/>
          </a:p>
          <a:p>
            <a:pPr lvl="1">
              <a:defRPr/>
            </a:pPr>
            <a:endParaRPr lang="en-US" altLang="ko-KR"/>
          </a:p>
          <a:p>
            <a:pPr lvl="1">
              <a:defRPr/>
            </a:pPr>
            <a:r>
              <a:rPr lang="en-US" altLang="ko-KR"/>
              <a:t>Y</a:t>
            </a:r>
            <a:r>
              <a:rPr lang="ko-KR" altLang="en-US"/>
              <a:t> 값이 </a:t>
            </a:r>
            <a:r>
              <a:rPr lang="en-US" altLang="ko-KR"/>
              <a:t>True</a:t>
            </a:r>
            <a:r>
              <a:rPr lang="ko-KR" altLang="en-US"/>
              <a:t>인 경우와 </a:t>
            </a:r>
            <a:r>
              <a:rPr lang="en-US" altLang="ko-KR"/>
              <a:t>False</a:t>
            </a:r>
            <a:r>
              <a:rPr lang="ko-KR" altLang="en-US"/>
              <a:t>인 경우</a:t>
            </a:r>
          </a:p>
          <a:p>
            <a:pPr lvl="1">
              <a:defRPr/>
            </a:pPr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6869" y="2070905"/>
            <a:ext cx="4290862" cy="124550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3199" y="2693656"/>
            <a:ext cx="1303097" cy="287977"/>
          </a:xfrm>
          <a:prstGeom prst="rect">
            <a:avLst/>
          </a:prstGeom>
        </p:spPr>
      </p:pic>
      <p:graphicFrame>
        <p:nvGraphicFramePr>
          <p:cNvPr id="8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8011288"/>
              </p:ext>
            </p:extLst>
          </p:nvPr>
        </p:nvGraphicFramePr>
        <p:xfrm>
          <a:off x="854188" y="4279794"/>
          <a:ext cx="7832610" cy="1441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 = sum(Y_data==True) / len(Y_data)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P_Y_False = 1 - P_Y_True</a:t>
                      </a:r>
                    </a:p>
                    <a:p>
                      <a:pPr>
                        <a:defRPr/>
                      </a:pPr>
                      <a:endParaRPr lang="en-US" altLang="ko-KR" sz="16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P_Y_True,P_Y_False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(0.3, 0.7)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                와                    의 인덱스 값 정리 </a:t>
            </a:r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546483300"/>
              </p:ext>
            </p:extLst>
          </p:nvPr>
        </p:nvGraphicFramePr>
        <p:xfrm>
          <a:off x="854188" y="2521791"/>
          <a:ext cx="7832610" cy="28079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np.where(Y_data)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(array([ 0, 3, 5, 9, 11, 12], dtype=int64),)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ix_Y_True = np.where(Y_data)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ix_Y_False = np.where(Y_data==False)</a:t>
                      </a:r>
                    </a:p>
                    <a:p>
                      <a:pPr>
                        <a:defRPr/>
                      </a:pPr>
                      <a:endParaRPr lang="en-US" altLang="ko-KR" sz="16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ix_Y_True, ix_Y_False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6]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((array([ 0, 3, 5, 9, 11, 12],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=int64),),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(array([ 1, 2, 4, 6, 7, 8, 10, 13, 14, 15, 16, 17, 18, 19],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dtype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=int64),))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537034" y="1993268"/>
            <a:ext cx="1136637" cy="35171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64707" y="1976111"/>
            <a:ext cx="1166662" cy="368871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 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452509" y="1691339"/>
            <a:ext cx="6376736" cy="6038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3886" y="2597216"/>
            <a:ext cx="796289" cy="35051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491136" y="2591501"/>
            <a:ext cx="697229" cy="346710"/>
          </a:xfrm>
          <a:prstGeom prst="rect">
            <a:avLst/>
          </a:prstGeom>
        </p:spPr>
      </p:pic>
      <p:graphicFrame>
        <p:nvGraphicFramePr>
          <p:cNvPr id="8" name="표 7"/>
          <p:cNvGraphicFramePr/>
          <p:nvPr>
            <p:extLst>
              <p:ext uri="{D42A27DB-BD31-4B8C-83A1-F6EECF244321}">
                <p14:modId xmlns:p14="http://schemas.microsoft.com/office/powerpoint/2010/main" val="1506103494"/>
              </p:ext>
            </p:extLst>
          </p:nvPr>
        </p:nvGraphicFramePr>
        <p:xfrm>
          <a:off x="854188" y="3120710"/>
          <a:ext cx="7832610" cy="33832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p_x_y_true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ix_Y_True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].sum(axis=0)) / sum(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==True)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p_x_y_false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ix_Y_False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].sum(axis=0)) / sum(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==False)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p_x_y_true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p_x_y_false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7]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(array([0.16666667, 0.5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, 0.16666667,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0.16666667, 0.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0.16666667,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0.83333333, 0.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, 0.66666667,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0.33333333]),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array([0.42857143, 0.28571429, 0.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0.28571429, 0.14285714, 0.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0.85714286, 0.07142857, 0.78571429,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0.14285714]))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2970296061"/>
              </p:ext>
            </p:extLst>
          </p:nvPr>
        </p:nvGraphicFramePr>
        <p:xfrm>
          <a:off x="854188" y="1993268"/>
          <a:ext cx="7744867" cy="280797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061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842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[0,1,0,0,0,1,0, 0,1,0]</a:t>
                      </a:r>
                    </a:p>
                    <a:p>
                      <a:pPr>
                        <a:defRPr/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+ p_x_y_true.dot(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p_y_false_test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P_Y_False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+ </a:t>
                      </a: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p_x_y_false.dot(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p_y_true_test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p_y_false_test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(1.6333333333333333, 1.7714285714285714)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229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[9]: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p_y_true_test &lt; p_y_false_test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9]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True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사이킷런을 활용한 나이브 베이지안 분류기</a:t>
            </a:r>
          </a:p>
          <a:p>
            <a:pPr lvl="1">
              <a:defRPr/>
            </a:pPr>
            <a:r>
              <a:rPr lang="ko-KR" altLang="en-US"/>
              <a:t>하나의 문장이 있을 때 이 문장을 sports와 not sports로 나누는 분류기 만들기</a:t>
            </a:r>
          </a:p>
          <a:p>
            <a:pPr lvl="2">
              <a:defRPr/>
            </a:pPr>
            <a:r>
              <a:rPr lang="ko-KR" altLang="en-US"/>
              <a:t>사이킷런의 클래스를 사용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4162992763"/>
              </p:ext>
            </p:extLst>
          </p:nvPr>
        </p:nvGraphicFramePr>
        <p:xfrm>
          <a:off x="854188" y="3579395"/>
          <a:ext cx="7832610" cy="2148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[10]: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y_example_text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Sports","Not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sports","Sports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Sports","Not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sports"]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y_example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[1 if c=="Sports" else 0 for c in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y_example_text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text_example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["A great game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"The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election was over",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"Very clean game match",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"A clean but forgettable game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"It was a close election", 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BoW(Bag of Words) </a:t>
            </a:r>
            <a:r>
              <a:rPr lang="en-US" altLang="ko-KR"/>
              <a:t>:</a:t>
            </a:r>
            <a:r>
              <a:rPr lang="ko-KR" altLang="en-US"/>
              <a:t> 단어별로 인덱스가 부여되어 있을 때 한 문장 또는 한 문서에 대한 벡터를 표현하는 기법</a:t>
            </a:r>
          </a:p>
          <a:p>
            <a:pPr lvl="2">
              <a:defRPr/>
            </a:pPr>
            <a:r>
              <a:rPr lang="ko-KR" altLang="en-US"/>
              <a:t>하나의 단어를 벡터화시킬 때는 원핫인코딩 기법을 사용</a:t>
            </a:r>
          </a:p>
          <a:p>
            <a:pPr lvl="2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9214" y="3429000"/>
            <a:ext cx="3743325" cy="295275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29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0">
              <a:defRPr/>
            </a:pPr>
            <a:r>
              <a:rPr lang="en-US" altLang="ko-KR"/>
              <a:t>01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베이즈 정리의 이해</a:t>
            </a:r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lvl="2">
              <a:defRPr/>
            </a:pPr>
            <a:r>
              <a:rPr lang="ko-KR" altLang="en-US"/>
              <a:t>전체 문서에 있는 모든 단어들에 이미 인덱스가 부여되어 있고 출현한 단어에 대해서만 단어의 개수를 벡터로 표현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49902" y="3174894"/>
            <a:ext cx="7981950" cy="22098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30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61574371"/>
              </p:ext>
            </p:extLst>
          </p:nvPr>
        </p:nvGraphicFramePr>
        <p:xfrm>
          <a:off x="854188" y="1341557"/>
          <a:ext cx="7832610" cy="47244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sklearn.feature_extraction.text import CountVectorizer</a:t>
                      </a:r>
                    </a:p>
                    <a:p>
                      <a:pPr>
                        <a:defRPr/>
                      </a:pP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countvect_example = CountVectorizer()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X_example = countvect_example.fit_transform(text_example)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countvect_example.get_feature_names()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11]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['but',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'clean',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'close',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'election',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'forgettable',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'game',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'great',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'it',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'match',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'over',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'the',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'very',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'was']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12333282"/>
              </p:ext>
            </p:extLst>
          </p:nvPr>
        </p:nvGraphicFramePr>
        <p:xfrm>
          <a:off x="854188" y="1351583"/>
          <a:ext cx="7809521" cy="51968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1143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3837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countvect_example.transform(text_example).toarray()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12]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array([[0, 0, 0, 0, 0, 2, 1, 0, 0, 0, 0, 0,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[0, 0, 0, 1, 0, 0, 0, 0, 0, 1, 2, 0, 1],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[0, 1, 0, 0, 0, 1, 0, 0, 1, 0, 0, 1,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[1, 1, 0, 0, 1, 2, 0, 0, 0, 0, 0, 0, 0],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[0, 0, 1, 1, 0, 0, 0, 1, 0, 0, 0, 0, 1]],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dtype=int64)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countvect_example.vocabulary_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13]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{'great': 6,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'game': 5,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'the': 10,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'election': 3,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'was': 12,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'over': 9,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'very': 11,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'clean': 1,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'match': 8,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'but': 0,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'forgettable': 4,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'it': 7,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'close': 2}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latin typeface="맑은 고딕"/>
                <a:ea typeface="맑은 고딕"/>
                <a:cs typeface="맑은 고딕"/>
              </a:rPr>
              <a:t>베르누이 나이브 베이지안 분류기</a:t>
            </a:r>
          </a:p>
          <a:p>
            <a:pPr lvl="1">
              <a:defRPr/>
            </a:pPr>
            <a:r>
              <a:rPr lang="ko-KR" altLang="en-US"/>
              <a:t>베르누이 나이브 베이지안 분류기(BernoulliNB) </a:t>
            </a:r>
            <a:r>
              <a:rPr lang="en-US" altLang="ko-KR"/>
              <a:t>:</a:t>
            </a:r>
            <a:r>
              <a:rPr lang="ko-KR" altLang="en-US"/>
              <a:t> 다루고자 하는 모든 데이터가 불린 피쳐</a:t>
            </a:r>
          </a:p>
          <a:p>
            <a:pPr lvl="1">
              <a:defRPr/>
            </a:pPr>
            <a:r>
              <a:rPr lang="ko-KR" altLang="en-US"/>
              <a:t>사용되는 데이터 타입은 이산형 데이터인데, 이러한 데이터를 모두 불린 타입으로 변경하여 학습</a:t>
            </a:r>
          </a:p>
          <a:p>
            <a:pPr lvl="2">
              <a:defRPr/>
            </a:pPr>
            <a:r>
              <a:rPr lang="ko-KR" altLang="en-US"/>
              <a:t>정수 타입 숫자라면 임계값 기준으로 True 또는 False로 변환</a:t>
            </a:r>
          </a:p>
          <a:p>
            <a:pPr lvl="2">
              <a:defRPr/>
            </a:pPr>
            <a:endParaRPr lang="ko-KR" altLang="en-US"/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706296"/>
              </p:ext>
            </p:extLst>
          </p:nvPr>
        </p:nvGraphicFramePr>
        <p:xfrm>
          <a:off x="854188" y="4404616"/>
          <a:ext cx="7832610" cy="1441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sklearn.naive_bayes import BernoulliNB</a:t>
                      </a:r>
                    </a:p>
                    <a:p>
                      <a:pPr>
                        <a:defRPr/>
                      </a:pPr>
                      <a:endParaRPr lang="en-US" altLang="ko-KR" sz="16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 = BernoulliNB(alpha=1, binarize=0)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clf.fit(X_example, y_example)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 err="1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14]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BernoulliNB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(alpha=1, binarize=0)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33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class_log_prior_ 는 각 클래스마다 prior의 값에 log를 붙여서 값을 출력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2.2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다항 나이브 베이지안 분류기</a:t>
            </a:r>
          </a:p>
          <a:p>
            <a:pPr lvl="1">
              <a:defRPr/>
            </a:pPr>
            <a:r>
              <a:rPr lang="ko-KR" altLang="en-US"/>
              <a:t>다항 나이브 베이지안 분류기(MultinomialNB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베르누이 분류기와 달리 각 피쳐들이 이산형이지만, 이진값이 아닌 여러 개의 값을 가질 수 있다</a:t>
            </a:r>
          </a:p>
        </p:txBody>
      </p:sp>
      <p:graphicFrame>
        <p:nvGraphicFramePr>
          <p:cNvPr id="5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893910"/>
              </p:ext>
            </p:extLst>
          </p:nvPr>
        </p:nvGraphicFramePr>
        <p:xfrm>
          <a:off x="854188" y="2944343"/>
          <a:ext cx="7832610" cy="7487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clf.class_log_prior_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15]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array([-0.91629073, -0.51082562])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  <a:p>
            <a:pPr lvl="1">
              <a:defRPr/>
            </a:pPr>
            <a:r>
              <a:rPr lang="ko-KR" altLang="en-US"/>
              <a:t>나이브 베이지안 식을 변형하여 사용</a:t>
            </a:r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가능도</a:t>
            </a:r>
          </a:p>
          <a:p>
            <a:pPr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56869" y="2662260"/>
            <a:ext cx="4290862" cy="124550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553199" y="3285011"/>
            <a:ext cx="1303097" cy="2879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762347" y="4748087"/>
            <a:ext cx="3757060" cy="794762"/>
          </a:xfrm>
          <a:prstGeom prst="rect">
            <a:avLst/>
          </a:prstGeom>
        </p:spPr>
      </p:pic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 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1025" y="1340554"/>
            <a:ext cx="7981950" cy="2695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26068" y="4232593"/>
            <a:ext cx="1620451" cy="30155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85194" y="4099158"/>
            <a:ext cx="2082865" cy="603282"/>
          </a:xfrm>
          <a:prstGeom prst="rect">
            <a:avLst/>
          </a:prstGeom>
        </p:spPr>
      </p:pic>
      <p:graphicFrame>
        <p:nvGraphicFramePr>
          <p:cNvPr id="9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7216694"/>
              </p:ext>
            </p:extLst>
          </p:nvPr>
        </p:nvGraphicFramePr>
        <p:xfrm>
          <a:off x="854188" y="4962724"/>
          <a:ext cx="7832610" cy="1441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sklearn.naive_bayes import MultinomialNB</a:t>
                      </a:r>
                    </a:p>
                    <a:p>
                      <a:pPr>
                        <a:defRPr/>
                      </a:pPr>
                      <a:endParaRPr lang="en-US" altLang="ko-KR" sz="16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 = MultinomialNB(alpha=1)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clf.fit(X_example, y_example)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16]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MultinomialNB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(alpha=1)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1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2.3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latin typeface="맑은 고딕"/>
                <a:ea typeface="맑은 고딕"/>
                <a:cs typeface="맑은 고딕"/>
              </a:rPr>
              <a:t>가우시안 나이브 베이지안 분류기</a:t>
            </a:r>
          </a:p>
          <a:p>
            <a:pPr lvl="1">
              <a:defRPr/>
            </a:pPr>
            <a:r>
              <a:rPr lang="ko-KR" altLang="en-US"/>
              <a:t>가우시안 나이브 베이지안 분류기(GaussianNB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연속형 값을 피쳐로 가진 데이터의 확률을 구하기 위해 y의 분포를 정규분포(gaussian)로 가정</a:t>
            </a:r>
          </a:p>
          <a:p>
            <a:pPr lvl="1">
              <a:defRPr/>
            </a:pPr>
            <a:r>
              <a:rPr lang="ko-KR" altLang="en-US"/>
              <a:t>확률밀도 함수 상의 해당 값 x가 나올 확률로 나이브 베이지안(NB)을 구현</a:t>
            </a:r>
          </a:p>
          <a:p>
            <a:pPr lvl="1">
              <a:defRPr/>
            </a:pPr>
            <a:r>
              <a:rPr lang="ko-KR" altLang="en-US"/>
              <a:t>가능도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437092" y="4722777"/>
            <a:ext cx="4407568" cy="749586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640377" y="1712029"/>
            <a:ext cx="8001000" cy="391477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03</a:t>
            </a:r>
            <a:r>
              <a:rPr lang="ko-KR" altLang="en-US" sz="2300"/>
              <a:t> 나이브 베이지안 분류기 구현하기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새로운 값이 입력되면 다음 수식과 같이 성별을 구분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235689" y="1340554"/>
            <a:ext cx="6810374" cy="15503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22618" y="3661672"/>
            <a:ext cx="7436518" cy="1127037"/>
          </a:xfrm>
          <a:prstGeom prst="rect">
            <a:avLst/>
          </a:prstGeom>
        </p:spPr>
      </p:pic>
      <p:graphicFrame>
        <p:nvGraphicFramePr>
          <p:cNvPr id="7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902522"/>
              </p:ext>
            </p:extLst>
          </p:nvPr>
        </p:nvGraphicFramePr>
        <p:xfrm>
          <a:off x="854188" y="5010637"/>
          <a:ext cx="7832610" cy="1441167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sklearn.naive_bayes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GaussianNB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GaussianNB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clf.fit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X_example.toarray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(),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y_example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4367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17]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GaussianNB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39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 </a:t>
            </a:r>
            <a:r>
              <a:rPr lang="ko-KR" altLang="en-US"/>
              <a:t>확률의 표현</a:t>
            </a:r>
          </a:p>
          <a:p>
            <a:pPr lvl="1">
              <a:defRPr/>
            </a:pPr>
            <a:r>
              <a:rPr lang="ko-KR" altLang="en-US"/>
              <a:t>이산형 값의 확률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569429" y="1868759"/>
            <a:ext cx="3217244" cy="7472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85975" y="2973884"/>
            <a:ext cx="4972050" cy="3286125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defRPr/>
            </a:pPr>
            <a:r>
              <a:rPr lang="en-US" altLang="ko-KR"/>
              <a:t>04</a:t>
            </a:r>
            <a:r>
              <a:rPr lang="ko-KR" altLang="en-US"/>
              <a:t/>
            </a:r>
            <a:br>
              <a:rPr lang="ko-KR" altLang="en-US"/>
            </a:br>
            <a:r>
              <a:rPr lang="ko-KR" altLang="en-US"/>
              <a:t>20newsgroup으로</a:t>
            </a:r>
            <a:br>
              <a:rPr lang="ko-KR" altLang="en-US"/>
            </a:br>
            <a:r>
              <a:rPr lang="ko-KR" altLang="en-US"/>
              <a:t>분류 연습하기</a:t>
            </a:r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1.</a:t>
            </a:r>
            <a:r>
              <a:rPr lang="ko-KR" altLang="en-US"/>
              <a:t> 20newsgroup 데이터셋 소개</a:t>
            </a:r>
          </a:p>
          <a:p>
            <a:pPr lvl="1">
              <a:defRPr/>
            </a:pPr>
            <a:r>
              <a:rPr lang="ko-KR" altLang="en-US"/>
              <a:t>20개의 뉴스 텍스트 데이터를 주제별로 분류하는 문제</a:t>
            </a:r>
          </a:p>
          <a:p>
            <a:pPr lvl="1">
              <a:defRPr/>
            </a:pPr>
            <a:r>
              <a:rPr lang="ko-KR" altLang="en-US"/>
              <a:t>사이킷런에서 제공하는 20newsgroup 데이터셋과 나이브 베이지안 분류기를 사용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0" indent="0">
              <a:buNone/>
              <a:defRPr/>
            </a:pPr>
            <a:r>
              <a:rPr lang="en-US" altLang="ko-KR"/>
              <a:t>2.</a:t>
            </a:r>
            <a:r>
              <a:rPr lang="ko-KR" altLang="en-US"/>
              <a:t> 20newsgroup 데이터셋 불러오기</a:t>
            </a:r>
          </a:p>
          <a:p>
            <a:pPr lvl="1">
              <a:defRPr/>
            </a:pPr>
            <a:r>
              <a:rPr lang="ko-KR" altLang="en-US"/>
              <a:t>모듈을 호출하고 20newsgroup 데이터셋을 다운로드</a:t>
            </a:r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705358118"/>
              </p:ext>
            </p:extLst>
          </p:nvPr>
        </p:nvGraphicFramePr>
        <p:xfrm>
          <a:off x="854188" y="2644978"/>
          <a:ext cx="7832610" cy="27889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pandas as pd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numpy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as np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matplotlib.pyplot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as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plt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seaborn as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sns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re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%matplotlib inline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sklearn.datasets import fetch_20newsgroups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 = fetch_20newsgroups(subset='all')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news.keys()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2]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dict_keys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(['data', 'filenames',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target_names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 'target', 'DESCR'])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5" name="직사각형 3"/>
          <p:cNvSpPr/>
          <p:nvPr/>
        </p:nvSpPr>
        <p:spPr>
          <a:xfrm>
            <a:off x="1304683" y="1340427"/>
            <a:ext cx="7359026" cy="4099791"/>
          </a:xfrm>
          <a:prstGeom prst="rect">
            <a:avLst/>
          </a:prstGeom>
          <a:solidFill>
            <a:srgbClr val="FAF3D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t" anchorCtr="0"/>
          <a:lstStyle/>
          <a:p>
            <a:pPr mar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맑은 고딕"/>
              </a:rPr>
              <a:t>하나 더 알기</a:t>
            </a:r>
            <a:r>
              <a:rPr kumimoji="0" lang="en-US" altLang="ko-KR" sz="20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]</a:t>
            </a:r>
            <a:r>
              <a:rPr kumimoji="0" lang="ko-KR" altLang="en-US" sz="2000" b="1" i="0" u="none" strike="noStrike" kern="1200" cap="none" spc="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 딕셔너리 타입(dict type)의 의미</a:t>
            </a: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r>
              <a:rPr kumimoji="0" lang="ko-KR" altLang="en-US" sz="1800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일반적으로 모듈에서 제공되는 데이터셋은 모두 비슷한 형태의 딕셔너리 타입을 제공한다. 출력된 결과값의 의미는 다음과 같다.</a:t>
            </a:r>
          </a:p>
          <a:p>
            <a:pPr marL="0" lvl="0" indent="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None/>
              <a:defRPr/>
            </a:pPr>
            <a:endParaRPr kumimoji="0" lang="ko-KR" altLang="en-US" sz="1800" b="0" i="0" u="none" strike="noStrike" kern="1200" cap="none" spc="-100" normalizeH="0" baseline="0">
              <a:solidFill>
                <a:srgbClr val="000000"/>
              </a:solidFill>
              <a:latin typeface="맑은 고딕"/>
              <a:ea typeface="맑은 고딕"/>
              <a:cs typeface="맑은 고딕"/>
            </a:endParaRP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data : 실제 데이터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filenames : 다운로드된 데이터의 파일 위치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target_names : 데이터 y 값의 이름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target : 데이터 y 값의 인덱스</a:t>
            </a:r>
          </a:p>
          <a:p>
            <a:pPr marL="257040" lvl="0" indent="-257040" algn="l" defTabSz="914400" rtl="0" eaLnBrk="1" latinLnBrk="1" hangingPunct="1">
              <a:lnSpc>
                <a:spcPct val="140000"/>
              </a:lnSpc>
              <a:spcBef>
                <a:spcPct val="0"/>
              </a:spcBef>
              <a:spcAft>
                <a:spcPts val="0"/>
              </a:spcAft>
              <a:buFont typeface="Arial"/>
              <a:buChar char="•"/>
              <a:defRPr/>
            </a:pPr>
            <a:r>
              <a:rPr kumimoji="0" lang="ko-KR" altLang="en-US" b="0" i="0" u="none" strike="noStrike" kern="1200" cap="none" spc="-100" normalizeH="0" baseline="0">
                <a:solidFill>
                  <a:srgbClr val="000000"/>
                </a:solidFill>
                <a:latin typeface="맑은 고딕"/>
                <a:ea typeface="맑은 고딕"/>
                <a:cs typeface="맑은 고딕"/>
              </a:rPr>
              <a:t>DESCR : 데이터에 대한 설명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43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647768929"/>
              </p:ext>
            </p:extLst>
          </p:nvPr>
        </p:nvGraphicFramePr>
        <p:xfrm>
          <a:off x="854188" y="1341557"/>
          <a:ext cx="7818757" cy="49987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264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4611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print(news.data[0])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From: Mamatha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Devineni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Ratnam &lt;mr47+@andrew.cmu.edu&gt;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Subject: Pens fans reactions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Organization: Post Office, Carnegie Mellon, Pittsburgh, PA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Lines: 12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NNTP-Posting-Host: po4.andrew.cmu.edu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 am sure some bashers of Pens fans are pretty confused about the lack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of any kind of posts about the recent Pens massacre of the Devils.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Actually,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 am bit puzzled too and a bit relieved. However, I am going to put 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end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to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non-PIttsburghers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relief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with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bit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of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praise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Pens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.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they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killing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those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Devils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worse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thought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.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Jagr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just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showed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you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why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he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much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better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than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his</a:t>
                      </a:r>
                      <a:endParaRPr lang="ko-KR" altLang="en-US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0">
              <a:defRPr/>
            </a:pPr>
            <a:endParaRPr lang="ko-KR" altLang="en-US" dirty="0"/>
          </a:p>
          <a:p>
            <a:pPr lvl="1">
              <a:defRPr/>
            </a:pPr>
            <a:r>
              <a:rPr lang="en-US" altLang="ko-KR" sz="2000" dirty="0"/>
              <a:t>y</a:t>
            </a:r>
            <a:r>
              <a:rPr lang="ko-KR" altLang="en-US" sz="2000" dirty="0"/>
              <a:t> 값은 </a:t>
            </a:r>
            <a:r>
              <a:rPr lang="ko-KR" altLang="en-US" sz="2000" dirty="0" err="1"/>
              <a:t>target과</a:t>
            </a:r>
            <a:r>
              <a:rPr lang="ko-KR" altLang="en-US" sz="2000" dirty="0"/>
              <a:t> </a:t>
            </a:r>
            <a:r>
              <a:rPr lang="ko-KR" altLang="en-US" sz="2000" dirty="0" err="1"/>
              <a:t>target_names</a:t>
            </a:r>
            <a:endParaRPr lang="ko-KR" altLang="en-US" sz="2000" dirty="0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932739923"/>
              </p:ext>
            </p:extLst>
          </p:nvPr>
        </p:nvGraphicFramePr>
        <p:xfrm>
          <a:off x="854188" y="1340427"/>
          <a:ext cx="7717157" cy="1463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56109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461048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3]</a:t>
                      </a: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season stats. He is also a lot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fun to watch in the playoffs. Bowman should let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JAgr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have a lot of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fun in the next couple of games since the Pens are going to beat the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pulp out of Jersey anyway. I was very disappointed not to see the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Islanders lose the final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regular season game.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PENS RULE!!!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/>
          <p:nvPr>
            <p:extLst>
              <p:ext uri="{D42A27DB-BD31-4B8C-83A1-F6EECF244321}">
                <p14:modId xmlns:p14="http://schemas.microsoft.com/office/powerpoint/2010/main" val="3478466552"/>
              </p:ext>
            </p:extLst>
          </p:nvPr>
        </p:nvGraphicFramePr>
        <p:xfrm>
          <a:off x="854188" y="3702482"/>
          <a:ext cx="7832610" cy="270129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news.target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4]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array([10, 3, 17, ..., 3, 1, 7])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news.target_names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146304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alt.atheism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comp.graphics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'comp.os.ms-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windows.misc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comp.sys.ibm.pc.hardware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comp.sys.mac.hardware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comp.windows.x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misc.forsale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3994283990"/>
              </p:ext>
            </p:extLst>
          </p:nvPr>
        </p:nvGraphicFramePr>
        <p:xfrm>
          <a:off x="854188" y="2085473"/>
          <a:ext cx="7791048" cy="30632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813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2291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b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5]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rec.autos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rec.motorcycles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rec.sport.baseball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rec.sport.hockey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sci.crypt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sci.electronics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sci.med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sci.space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soc.religion.christian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talk.politics.guns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talk.politics.mideast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talk.politics.misc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',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'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talk.religion.misc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3.</a:t>
            </a:r>
            <a:r>
              <a:rPr lang="ko-KR" altLang="en-US"/>
              <a:t> 뉴스 분류기 모델 개발의 전략</a:t>
            </a:r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2">
              <a:defRPr/>
            </a:pPr>
            <a:r>
              <a:rPr lang="ko-KR" altLang="en-US"/>
              <a:t>벡터화 </a:t>
            </a:r>
            <a:r>
              <a:rPr lang="en-US" altLang="ko-KR"/>
              <a:t>:</a:t>
            </a:r>
            <a:r>
              <a:rPr lang="ko-KR" altLang="en-US"/>
              <a:t> BoW를 생성하는 CountVectorizer를 약간 변형한 TF-idfVectorizer를 생성하여 텍스트를 벡터화</a:t>
            </a:r>
          </a:p>
          <a:p>
            <a:pPr lvl="2">
              <a:defRPr/>
            </a:pPr>
            <a:r>
              <a:rPr lang="ko-KR" altLang="en-US"/>
              <a:t>교차 검증 :  모델 성능을 여러 번 측정하여 평균치를 측정</a:t>
            </a:r>
          </a:p>
          <a:p>
            <a:pPr lvl="2">
              <a:defRPr/>
            </a:pPr>
            <a:r>
              <a:rPr lang="ko-KR" altLang="en-US"/>
              <a:t>파이프라인 </a:t>
            </a:r>
            <a:r>
              <a:rPr lang="en-US" altLang="ko-KR"/>
              <a:t>:</a:t>
            </a:r>
            <a:r>
              <a:rPr lang="ko-KR" altLang="en-US"/>
              <a:t> 데이터 전처리부터 성능 측정까지 연결된 코드로 나타냄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6275" y="2085473"/>
            <a:ext cx="8171448" cy="23870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4.</a:t>
            </a:r>
            <a:r>
              <a:rPr lang="ko-KR" altLang="en-US"/>
              <a:t> 데이터 전처리</a:t>
            </a:r>
          </a:p>
          <a:p>
            <a:pPr lvl="1">
              <a:defRPr/>
            </a:pPr>
            <a:endParaRPr lang="ko-KR" altLang="en-US"/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854809550"/>
              </p:ext>
            </p:extLst>
          </p:nvPr>
        </p:nvGraphicFramePr>
        <p:xfrm>
          <a:off x="854188" y="2085473"/>
          <a:ext cx="7832610" cy="309411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 = pd.DataFrame({'News' : news.data, 'Target' : news.target})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news_df.head()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53963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6]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target_dict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idx:name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for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idx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name in enumerate(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news.target_names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["Target"]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["Target"].replace(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target_dict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55589" y="2887964"/>
            <a:ext cx="3422830" cy="1478955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2934877549"/>
              </p:ext>
            </p:extLst>
          </p:nvPr>
        </p:nvGraphicFramePr>
        <p:xfrm>
          <a:off x="854188" y="1340427"/>
          <a:ext cx="7846467" cy="4958434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71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93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2707979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def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data_cleansing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(df):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delete_email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re.sub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(r'\b[\w\+]+@[\w]+.[\w]+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.[\w]+.[\w]+\b', ' ', df)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delete_number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re.sub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(r'\b|\d+|\b', ' ',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delete_email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delete_non_word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re.sub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(r'\b[\W]+\b', ' ',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delete_number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cleaning_result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=' '.join(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delete_non_word.split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return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cleaning_result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news_df.loc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[:, 'News']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['News'].apply(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data_cleansing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news_df.head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1895194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8]</a:t>
                      </a:r>
                      <a:r>
                        <a:rPr lang="ko-KR" altLang="en-US" sz="160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165026" y="4431872"/>
            <a:ext cx="4230023" cy="1474942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49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연속형 값의 확률</a:t>
            </a:r>
            <a:r>
              <a:rPr lang="en-US" altLang="ko-KR"/>
              <a:t> : 해당 데이터를 적절히 표현하는 함수를 생성한 후 해당 함수의 적분 값</a:t>
            </a:r>
            <a:r>
              <a:rPr lang="ko-KR" altLang="en-US"/>
              <a:t>을</a:t>
            </a:r>
            <a:r>
              <a:rPr lang="en-US" altLang="ko-KR"/>
              <a:t> </a:t>
            </a:r>
            <a:r>
              <a:rPr lang="ko-KR" altLang="en-US"/>
              <a:t>취한다</a:t>
            </a:r>
          </a:p>
          <a:p>
            <a:pPr lvl="2">
              <a:defRPr/>
            </a:pPr>
            <a:r>
              <a:rPr lang="ko-KR" altLang="en-US"/>
              <a:t>특정 위치의 값은 없고 적분 값을 취해 구간의 확률을 계산</a:t>
            </a:r>
          </a:p>
          <a:p>
            <a:pPr lvl="2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33550" y="3595901"/>
            <a:ext cx="5676900" cy="2857500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5.</a:t>
            </a:r>
            <a:r>
              <a:rPr lang="ko-KR" altLang="en-US" dirty="0"/>
              <a:t> </a:t>
            </a:r>
            <a:r>
              <a:rPr lang="ko-KR" altLang="en-US" dirty="0" err="1"/>
              <a:t>벡터화하기</a:t>
            </a:r>
            <a:endParaRPr lang="ko-KR" altLang="en-US" dirty="0"/>
          </a:p>
          <a:p>
            <a:pPr lvl="1">
              <a:defRPr/>
            </a:pPr>
            <a:r>
              <a:rPr lang="ko-KR" altLang="en-US" dirty="0" err="1"/>
              <a:t>BoW에</a:t>
            </a:r>
            <a:r>
              <a:rPr lang="ko-KR" altLang="en-US" dirty="0"/>
              <a:t> 해당하는 </a:t>
            </a:r>
            <a:r>
              <a:rPr lang="ko-KR" altLang="en-US" dirty="0" err="1"/>
              <a:t>CountVectorizer</a:t>
            </a:r>
            <a:r>
              <a:rPr lang="ko-KR" altLang="en-US" dirty="0"/>
              <a:t> 외의 벡터화 기법들</a:t>
            </a:r>
          </a:p>
          <a:p>
            <a:pPr lvl="1">
              <a:defRPr/>
            </a:pPr>
            <a:r>
              <a:rPr lang="en-US" altLang="ko-KR" dirty="0" err="1" smtClean="0"/>
              <a:t>tfidf</a:t>
            </a:r>
            <a:r>
              <a:rPr lang="ko-KR" altLang="en-US" dirty="0" smtClean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 err="1"/>
              <a:t>전체</a:t>
            </a:r>
            <a:r>
              <a:rPr lang="en-US" altLang="ko-KR" dirty="0"/>
              <a:t> </a:t>
            </a:r>
            <a:r>
              <a:rPr lang="en-US" altLang="ko-KR" dirty="0" err="1"/>
              <a:t>문서에서</a:t>
            </a:r>
            <a:r>
              <a:rPr lang="en-US" altLang="ko-KR" dirty="0"/>
              <a:t> </a:t>
            </a:r>
            <a:r>
              <a:rPr lang="en-US" altLang="ko-KR" dirty="0" err="1"/>
              <a:t>많이</a:t>
            </a:r>
            <a:r>
              <a:rPr lang="en-US" altLang="ko-KR" dirty="0"/>
              <a:t> </a:t>
            </a:r>
            <a:r>
              <a:rPr lang="en-US" altLang="ko-KR" dirty="0" err="1"/>
              <a:t>나오는</a:t>
            </a:r>
            <a:r>
              <a:rPr lang="en-US" altLang="ko-KR" dirty="0"/>
              <a:t> </a:t>
            </a:r>
            <a:r>
              <a:rPr lang="en-US" altLang="ko-KR" dirty="0" err="1"/>
              <a:t>단어의</a:t>
            </a:r>
            <a:r>
              <a:rPr lang="en-US" altLang="ko-KR" dirty="0"/>
              <a:t> </a:t>
            </a:r>
            <a:r>
              <a:rPr lang="en-US" altLang="ko-KR" dirty="0" err="1"/>
              <a:t>중요도는</a:t>
            </a:r>
            <a:r>
              <a:rPr lang="en-US" altLang="ko-KR" dirty="0"/>
              <a:t> </a:t>
            </a:r>
            <a:r>
              <a:rPr lang="en-US" altLang="ko-KR" dirty="0" err="1"/>
              <a:t>줄이고</a:t>
            </a:r>
            <a:r>
              <a:rPr lang="en-US" altLang="ko-KR" dirty="0"/>
              <a:t>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문서에만</a:t>
            </a:r>
            <a:r>
              <a:rPr lang="en-US" altLang="ko-KR" dirty="0"/>
              <a:t> </a:t>
            </a:r>
            <a:r>
              <a:rPr lang="en-US" altLang="ko-KR" dirty="0" err="1"/>
              <a:t>많이</a:t>
            </a:r>
            <a:r>
              <a:rPr lang="en-US" altLang="ko-KR" dirty="0"/>
              <a:t> </a:t>
            </a:r>
            <a:r>
              <a:rPr lang="en-US" altLang="ko-KR" dirty="0" err="1"/>
              <a:t>나오는</a:t>
            </a:r>
            <a:r>
              <a:rPr lang="en-US" altLang="ko-KR" dirty="0"/>
              <a:t> </a:t>
            </a:r>
            <a:r>
              <a:rPr lang="en-US" altLang="ko-KR" dirty="0" err="1"/>
              <a:t>단어의</a:t>
            </a:r>
            <a:r>
              <a:rPr lang="en-US" altLang="ko-KR" dirty="0"/>
              <a:t> </a:t>
            </a:r>
            <a:r>
              <a:rPr lang="en-US" altLang="ko-KR" dirty="0" err="1"/>
              <a:t>중요도를</a:t>
            </a:r>
            <a:r>
              <a:rPr lang="en-US" altLang="ko-KR" dirty="0"/>
              <a:t> </a:t>
            </a:r>
            <a:r>
              <a:rPr lang="en-US" altLang="ko-KR" dirty="0" err="1"/>
              <a:t>올리는</a:t>
            </a:r>
            <a:r>
              <a:rPr lang="en-US" altLang="ko-KR" dirty="0"/>
              <a:t> </a:t>
            </a:r>
            <a:r>
              <a:rPr lang="en-US" altLang="ko-KR" dirty="0" err="1"/>
              <a:t>기법</a:t>
            </a:r>
            <a:endParaRPr lang="en-US" altLang="ko-KR" dirty="0"/>
          </a:p>
          <a:p>
            <a:pPr lvl="2">
              <a:defRPr/>
            </a:pPr>
            <a:r>
              <a:rPr lang="en-US" altLang="ko-KR" dirty="0"/>
              <a:t>TF(Term Frequency) : </a:t>
            </a:r>
            <a:r>
              <a:rPr lang="en-US" altLang="ko-KR" dirty="0" err="1"/>
              <a:t>문서에서</a:t>
            </a:r>
            <a:r>
              <a:rPr lang="en-US" altLang="ko-KR" dirty="0"/>
              <a:t>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단어가</a:t>
            </a:r>
            <a:r>
              <a:rPr lang="en-US" altLang="ko-KR" dirty="0"/>
              <a:t> </a:t>
            </a:r>
            <a:r>
              <a:rPr lang="en-US" altLang="ko-KR" dirty="0" err="1"/>
              <a:t>얼마나</a:t>
            </a:r>
            <a:r>
              <a:rPr lang="en-US" altLang="ko-KR" dirty="0"/>
              <a:t> </a:t>
            </a:r>
            <a:r>
              <a:rPr lang="en-US" altLang="ko-KR" dirty="0" err="1"/>
              <a:t>나왔는지</a:t>
            </a:r>
            <a:r>
              <a:rPr lang="en-US" altLang="ko-KR" dirty="0"/>
              <a:t> </a:t>
            </a:r>
            <a:r>
              <a:rPr lang="en-US" altLang="ko-KR" dirty="0" err="1"/>
              <a:t>나타내주는</a:t>
            </a:r>
            <a:r>
              <a:rPr lang="en-US" altLang="ko-KR" dirty="0"/>
              <a:t> </a:t>
            </a:r>
            <a:r>
              <a:rPr lang="en-US" altLang="ko-KR" dirty="0" err="1"/>
              <a:t>빈도</a:t>
            </a:r>
            <a:r>
              <a:rPr lang="en-US" altLang="ko-KR" dirty="0"/>
              <a:t> 수</a:t>
            </a:r>
          </a:p>
          <a:p>
            <a:pPr lvl="2">
              <a:defRPr/>
            </a:pPr>
            <a:r>
              <a:rPr lang="en-US" altLang="ko-KR" dirty="0"/>
              <a:t>DF(Document Frequency) :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단어가</a:t>
            </a:r>
            <a:r>
              <a:rPr lang="en-US" altLang="ko-KR" dirty="0"/>
              <a:t> </a:t>
            </a:r>
            <a:r>
              <a:rPr lang="en-US" altLang="ko-KR" dirty="0" err="1"/>
              <a:t>있는</a:t>
            </a:r>
            <a:r>
              <a:rPr lang="en-US" altLang="ko-KR" dirty="0"/>
              <a:t> </a:t>
            </a:r>
            <a:r>
              <a:rPr lang="en-US" altLang="ko-KR" dirty="0" err="1"/>
              <a:t>문서의</a:t>
            </a:r>
            <a:r>
              <a:rPr lang="en-US" altLang="ko-KR" dirty="0"/>
              <a:t> 수</a:t>
            </a:r>
          </a:p>
          <a:p>
            <a:pPr lvl="2">
              <a:defRPr/>
            </a:pPr>
            <a:r>
              <a:rPr lang="en-US" altLang="ko-KR" dirty="0"/>
              <a:t>IDF(Inverse Document Frequency) : </a:t>
            </a:r>
            <a:r>
              <a:rPr lang="en-US" altLang="ko-KR" dirty="0" err="1"/>
              <a:t>해당</a:t>
            </a:r>
            <a:r>
              <a:rPr lang="en-US" altLang="ko-KR" dirty="0"/>
              <a:t> </a:t>
            </a:r>
            <a:r>
              <a:rPr lang="en-US" altLang="ko-KR" dirty="0" err="1"/>
              <a:t>단어가</a:t>
            </a:r>
            <a:r>
              <a:rPr lang="en-US" altLang="ko-KR" dirty="0"/>
              <a:t> </a:t>
            </a:r>
            <a:r>
              <a:rPr lang="en-US" altLang="ko-KR" dirty="0" err="1"/>
              <a:t>있는</a:t>
            </a:r>
            <a:r>
              <a:rPr lang="en-US" altLang="ko-KR" dirty="0"/>
              <a:t> </a:t>
            </a:r>
            <a:r>
              <a:rPr lang="en-US" altLang="ko-KR" dirty="0" err="1"/>
              <a:t>문서의</a:t>
            </a:r>
            <a:r>
              <a:rPr lang="en-US" altLang="ko-KR" dirty="0"/>
              <a:t> </a:t>
            </a:r>
            <a:r>
              <a:rPr lang="en-US" altLang="ko-KR" dirty="0" err="1"/>
              <a:t>수가</a:t>
            </a:r>
            <a:r>
              <a:rPr lang="en-US" altLang="ko-KR" dirty="0"/>
              <a:t> </a:t>
            </a:r>
            <a:r>
              <a:rPr lang="en-US" altLang="ko-KR" dirty="0" err="1"/>
              <a:t>높아질수록</a:t>
            </a:r>
            <a:r>
              <a:rPr lang="en-US" altLang="ko-KR" dirty="0"/>
              <a:t> </a:t>
            </a:r>
            <a:r>
              <a:rPr lang="en-US" altLang="ko-KR" dirty="0" err="1"/>
              <a:t>가중치를</a:t>
            </a:r>
            <a:r>
              <a:rPr lang="en-US" altLang="ko-KR" dirty="0"/>
              <a:t> </a:t>
            </a:r>
            <a:r>
              <a:rPr lang="en-US" altLang="ko-KR" dirty="0" err="1"/>
              <a:t>축소하기</a:t>
            </a:r>
            <a:r>
              <a:rPr lang="en-US" altLang="ko-KR" dirty="0"/>
              <a:t> </a:t>
            </a:r>
            <a:r>
              <a:rPr lang="en-US" altLang="ko-KR" dirty="0" err="1"/>
              <a:t>위해</a:t>
            </a:r>
            <a:r>
              <a:rPr lang="en-US" altLang="ko-KR" dirty="0"/>
              <a:t> </a:t>
            </a:r>
            <a:r>
              <a:rPr lang="en-US" altLang="ko-KR" dirty="0" err="1"/>
              <a:t>역수를</a:t>
            </a:r>
            <a:r>
              <a:rPr lang="en-US" altLang="ko-KR" dirty="0"/>
              <a:t> 취</a:t>
            </a:r>
            <a:r>
              <a:rPr lang="ko-KR" altLang="en-US" dirty="0"/>
              <a:t>함</a:t>
            </a:r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50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 dirty="0"/>
              <a:t>04</a:t>
            </a:r>
            <a:r>
              <a:rPr lang="ko-KR" altLang="en-US" sz="2300" dirty="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ko-KR" altLang="en-US" dirty="0"/>
          </a:p>
          <a:p>
            <a:pPr lvl="1">
              <a:defRPr/>
            </a:pPr>
            <a:endParaRPr lang="ko-KR" altLang="en-US" dirty="0"/>
          </a:p>
          <a:p>
            <a:pPr lvl="2">
              <a:defRPr/>
            </a:pPr>
            <a:r>
              <a:rPr lang="ko-KR" altLang="en-US" dirty="0"/>
              <a:t>여러 문서에서 단어가 많이 나오면 밑 수식에서 로그 값이 작아지면서 중요도를 떨어뜨림</a:t>
            </a:r>
          </a:p>
          <a:p>
            <a:pPr lvl="2">
              <a:defRPr/>
            </a:pPr>
            <a:r>
              <a:rPr lang="ko-KR" altLang="en-US" dirty="0" err="1"/>
              <a:t>사이킷런에서는</a:t>
            </a:r>
            <a:r>
              <a:rPr lang="ko-KR" altLang="en-US" dirty="0"/>
              <a:t> TfidfVectorizer 클래스 사용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155081" y="2578334"/>
            <a:ext cx="2833836" cy="74061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92343" y="2085473"/>
            <a:ext cx="2359313" cy="341479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300" dirty="0"/>
              <a:t>04</a:t>
            </a:r>
            <a:r>
              <a:rPr lang="ko-KR" altLang="en-US" sz="2300" dirty="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/>
              <a:t>토큰</a:t>
            </a:r>
            <a:r>
              <a:rPr lang="en-US" altLang="ko-KR" dirty="0"/>
              <a:t>(token) : </a:t>
            </a:r>
            <a:r>
              <a:rPr lang="ko-KR" altLang="en-US" dirty="0"/>
              <a:t>인덱스를 지정해야 하는 단어들의 리스트를 정리하는 기법</a:t>
            </a:r>
            <a:endParaRPr lang="en-US" altLang="ko-KR" dirty="0"/>
          </a:p>
          <a:p>
            <a:pPr lvl="2"/>
            <a:r>
              <a:rPr lang="ko-KR" altLang="en-US" dirty="0"/>
              <a:t>어간 추출</a:t>
            </a:r>
            <a:r>
              <a:rPr lang="en-US" altLang="ko-KR" dirty="0"/>
              <a:t>(stemming) : </a:t>
            </a:r>
            <a:r>
              <a:rPr lang="ko-KR" altLang="en-US" dirty="0"/>
              <a:t>띄어쓰기</a:t>
            </a:r>
            <a:r>
              <a:rPr lang="en-US" altLang="ko-KR" dirty="0"/>
              <a:t> </a:t>
            </a:r>
            <a:r>
              <a:rPr lang="ko-KR" altLang="en-US" dirty="0"/>
              <a:t>기준이 아닌 의미나 </a:t>
            </a:r>
            <a:r>
              <a:rPr lang="ko-KR" altLang="en-US" dirty="0" err="1"/>
              <a:t>역하링</a:t>
            </a:r>
            <a:r>
              <a:rPr lang="ko-KR" altLang="en-US" dirty="0"/>
              <a:t> 다른 단어들을 기준으로 분리</a:t>
            </a:r>
            <a:endParaRPr lang="en-US" altLang="ko-KR" dirty="0"/>
          </a:p>
          <a:p>
            <a:pPr lvl="2"/>
            <a:r>
              <a:rPr lang="ko-KR" altLang="en-US" dirty="0"/>
              <a:t>문법적 기준을 기반으로 어근이나 어미를 토큰으로 사용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ko-KR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52</a:t>
            </a:fld>
            <a:r>
              <a:rPr lang="en-US" altLang="ko-KR"/>
              <a:t>/64</a:t>
            </a: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326953"/>
              </p:ext>
            </p:extLst>
          </p:nvPr>
        </p:nvGraphicFramePr>
        <p:xfrm>
          <a:off x="860425" y="3632200"/>
          <a:ext cx="7826373" cy="25908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388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2487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2004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[9]: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!pip</a:t>
                      </a:r>
                      <a:r>
                        <a:rPr lang="en-US" altLang="ko-KR" sz="1600" b="0" spc="0" baseline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install </a:t>
                      </a:r>
                      <a:r>
                        <a:rPr lang="en-US" altLang="ko-KR" sz="1600" b="0" spc="0" baseline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nltk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2143826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9]</a:t>
                      </a:r>
                      <a:r>
                        <a:rPr lang="ko-KR" altLang="en-US" sz="160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in c:\miniconda3\envs\ml\lib\site-packages (3.6.3)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click in c:\miniconda3\envs\ml\lib\site-packages (from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(8.0.1)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regex in c:\miniconda3\envs\ml\lib\site-packages (from </a:t>
                      </a:r>
                      <a:r>
                        <a:rPr lang="en-US" altLang="ko-KR" sz="1600" kern="1200" dirty="0" err="1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(2021.8.28)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400" b="0" spc="0" dirty="0">
                        <a:solidFill>
                          <a:srgbClr val="000000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3303148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2300" dirty="0"/>
              <a:t>04</a:t>
            </a:r>
            <a:r>
              <a:rPr lang="ko-KR" altLang="en-US" sz="2300" dirty="0"/>
              <a:t> 20newsgroup으로 분류 연습하기</a:t>
            </a:r>
          </a:p>
        </p:txBody>
      </p:sp>
      <p:graphicFrame>
        <p:nvGraphicFramePr>
          <p:cNvPr id="5" name="내용 개체 틀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621824"/>
              </p:ext>
            </p:extLst>
          </p:nvPr>
        </p:nvGraphicFramePr>
        <p:xfrm>
          <a:off x="860425" y="1339850"/>
          <a:ext cx="7849466" cy="461010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7645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71821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ko-KR" altLang="en-US" sz="1600" b="0" dirty="0">
                        <a:solidFill>
                          <a:schemeClr val="accent4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joblib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in c:\miniconda3\envs\ml\lib\site-packages (from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(1.0.1)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tqdm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in c:\miniconda3\envs\ml\lib\site-packages (from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(4.62.3)</a:t>
                      </a:r>
                    </a:p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Requirement already satisfied: 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colorama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in c:\miniconda3\envs\ml\lib\site-packages (from click-&gt;</a:t>
                      </a:r>
                      <a:r>
                        <a:rPr lang="en-US" altLang="ko-KR" sz="1600" b="0" kern="1200" dirty="0" err="1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b="0" kern="1200" dirty="0">
                          <a:solidFill>
                            <a:schemeClr val="tx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) (0.4.4)</a:t>
                      </a:r>
                      <a:endParaRPr lang="en-US" altLang="ko-KR" sz="1400" b="0" spc="0" dirty="0">
                        <a:solidFill>
                          <a:schemeClr val="tx1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[10]: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from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nltk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import stem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 =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stem.SnowballStemmer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("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english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")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sentence = 'looking looks looked‘</a:t>
                      </a:r>
                    </a:p>
                    <a:p>
                      <a:pPr>
                        <a:defRPr/>
                      </a:pP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[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stmmer.stem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(word) for word in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sentence.split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()]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10]</a:t>
                      </a: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kern="1200" dirty="0">
                          <a:solidFill>
                            <a:schemeClr val="dk1"/>
                          </a:solidFill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['look', 'look', 'look']</a:t>
                      </a:r>
                      <a:endParaRPr lang="en-US" altLang="ko-KR" sz="1600" b="0" spc="0" dirty="0">
                        <a:solidFill>
                          <a:schemeClr val="tx1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dirty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[11]: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stmmer.stem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("images"),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stmmer.stem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("imaging"), 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stmmer.stem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("imagination“)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39090">
                <a:tc>
                  <a:txBody>
                    <a:bodyPr/>
                    <a:lstStyle/>
                    <a:p>
                      <a:pPr marL="0" marR="0" indent="0" algn="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Out [</a:t>
                      </a:r>
                      <a:r>
                        <a:rPr lang="en-US" altLang="ko-KR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11]</a:t>
                      </a:r>
                      <a:r>
                        <a:rPr lang="ko-KR" altLang="en-US" sz="1600" b="0" dirty="0">
                          <a:solidFill>
                            <a:schemeClr val="accent4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('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imag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', '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imag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', '</a:t>
                      </a:r>
                      <a:r>
                        <a:rPr lang="en-US" altLang="ko-KR" sz="1600" dirty="0" err="1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imagin</a:t>
                      </a:r>
                      <a:r>
                        <a:rPr lang="en-US" altLang="ko-KR" sz="1600" dirty="0">
                          <a:latin typeface="Cascadia Code" panose="020B0609020000020004" pitchFamily="49" charset="0"/>
                          <a:ea typeface="Cascadia Code" panose="020B0609020000020004" pitchFamily="49" charset="0"/>
                          <a:cs typeface="Cascadia Code" panose="020B0609020000020004" pitchFamily="49" charset="0"/>
                        </a:rPr>
                        <a:t>')</a:t>
                      </a:r>
                      <a:endParaRPr lang="en-US" altLang="ko-KR" sz="1600" b="0" spc="0" dirty="0">
                        <a:solidFill>
                          <a:srgbClr val="000000"/>
                        </a:solidFill>
                        <a:latin typeface="Cascadia Code" panose="020B0609020000020004" pitchFamily="49" charset="0"/>
                        <a:ea typeface="Cascadia Code" panose="020B0609020000020004" pitchFamily="49" charset="0"/>
                        <a:cs typeface="Cascadia Code" panose="020B06090200000200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" name="슬라이드 번호 개체 틀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ko-KR" altLang="en-US" smtClean="0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53</a:t>
            </a:fld>
            <a:r>
              <a:rPr lang="en-US" altLang="ko-KR"/>
              <a:t>/64</a:t>
            </a:r>
          </a:p>
        </p:txBody>
      </p:sp>
    </p:spTree>
    <p:extLst>
      <p:ext uri="{BB962C8B-B14F-4D97-AF65-F5344CB8AC3E}">
        <p14:creationId xmlns:p14="http://schemas.microsoft.com/office/powerpoint/2010/main" val="1382675434"/>
      </p:ext>
    </p:extLst>
  </p:cSld>
  <p:clrMapOvr>
    <a:masterClrMapping/>
  </p:clrMapOvr>
  <p:transition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4293984918"/>
              </p:ext>
            </p:extLst>
          </p:nvPr>
        </p:nvGraphicFramePr>
        <p:xfrm>
          <a:off x="854188" y="1343526"/>
          <a:ext cx="7846467" cy="5120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7157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6931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[12]: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sklearn.feature_extraction.text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CountVectorizer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nltk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enlish_stemmer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nltk.stem.SnowballStemmer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english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class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StemmedCountVectorizer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def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build_analyzer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(self):</a:t>
                      </a:r>
                    </a:p>
                    <a:p>
                      <a:pPr>
                        <a:defRPr/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analyzer = super(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StemmedCountVectorizer,self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).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build_analyzer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return lambda doc: 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enlish_stemmer.stem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(w)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w in analyzer(doc))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sklearn.feature_extraction.text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TfidfVectorizer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enlish_stemmer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nltk.stem.SnowballStemmer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english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class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StemmedTfidfVectorizer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TfidfVectorizer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def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build_analyzer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(self):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analyzer = super(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StemmedTfidfVectorizer,self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).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build_analyzer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return lambda doc: 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enlish_stemmer.stem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(w)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for w in analyzer(doc))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54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962728" y="2041236"/>
            <a:ext cx="5355664" cy="47255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6.</a:t>
            </a:r>
            <a:r>
              <a:rPr lang="ko-KR" altLang="en-US"/>
              <a:t> 모델링하기</a:t>
            </a:r>
          </a:p>
          <a:p>
            <a:pPr lvl="1"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55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defRPr/>
            </a:pPr>
            <a:r>
              <a:rPr lang="ko-KR" altLang="en-US"/>
              <a:t>경우의 수 생성하고 학습 파이프라인에 넣어 학습 수행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111262839"/>
              </p:ext>
            </p:extLst>
          </p:nvPr>
        </p:nvGraphicFramePr>
        <p:xfrm>
          <a:off x="854188" y="1998607"/>
          <a:ext cx="7832610" cy="4069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[13]: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sklearn.naive_bayes import MultinomialNB, BernoulliNB,GaussianNB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sklearn.linear_model import LogisticRegression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sklearn.pipeline import Pipeline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sklearn.pipeline import make_pipeline</a:t>
                      </a:r>
                    </a:p>
                    <a:p>
                      <a:pPr>
                        <a:defRPr/>
                      </a:pP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 = [CountVectorizer(), TfidfVectorizer(),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StemmedCountVectorizer(), StemmedTfidfVectorizer()]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1E7452"/>
                          </a:solidFill>
                          <a:latin typeface="Cascadia Code"/>
                          <a:cs typeface="Cascadia Code"/>
                        </a:rPr>
                        <a:t># algorithms = [BernoulliNB(), MultinomialNB(), GaussianNB(), LogisticRegression()]</a:t>
                      </a: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algorithms = [MultinomialNB(), LogisticRegression()]</a:t>
                      </a:r>
                    </a:p>
                    <a:p>
                      <a:pPr>
                        <a:defRPr/>
                      </a:pP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pipelines = []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871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[14]: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itertools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case in list(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itertools.product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(vectorizer, algorithms)):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pipelines.append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make_pipeline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(*case))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tretch>
            <a:fillRect/>
          </a:stretch>
        </p:blipFill>
        <p:spPr>
          <a:xfrm>
            <a:off x="1904999" y="2005262"/>
            <a:ext cx="5334000" cy="3162300"/>
          </a:xfrm>
          <a:prstGeom prst="rect">
            <a:avLst/>
          </a:prstGeom>
        </p:spPr>
      </p:pic>
      <p:sp>
        <p:nvSpPr>
          <p:cNvPr id="5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1579506963"/>
              </p:ext>
            </p:extLst>
          </p:nvPr>
        </p:nvGraphicFramePr>
        <p:xfrm>
          <a:off x="854187" y="1343526"/>
          <a:ext cx="7855703" cy="46634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14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54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[15]: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ngrams_params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[(1,1),(1,3)]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stopword_params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english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lowercase_params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[True, False]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max_df_params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np.linspace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(0.4, 0.6, num=6)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min_df_params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np.linspace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(0.0, 0.0, num=1)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attributes = {"ngram_range":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ngrams_params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"max_df":max_df_params,"min_df":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min_df_params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"lowercase":lowercase_params,"stop_words":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stopword_params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countvectorizer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tfidfvectorizer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</a:t>
                      </a:r>
                      <a:b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stemmedcount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vectorizer","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stemmedtfidfvectorizer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{}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in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 = {}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for key, value in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attributes.items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param_name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+ "__" + key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vectorizer_params_dict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param_name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 = 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183671046"/>
              </p:ext>
            </p:extLst>
          </p:nvPr>
        </p:nvGraphicFramePr>
        <p:xfrm>
          <a:off x="854187" y="1343526"/>
          <a:ext cx="7855703" cy="51206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014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654273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[16]: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multinomialnb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",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{}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alpha_params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np.linspace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(1.0, 1.0, num=1)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in range(1):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]] = {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]+ "__alpha" :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alpha_params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[0.1, 5.0, 7.0, 10.0, 15.0, 20.0, 100.0]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algorithm_params_dict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algorithm_names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[1]] = [{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multi_class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 : ["multinomial"],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__solver" : ["saga"],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__penalty" : ["l1"],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__C" :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c_params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},{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multi_class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 : ["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ovr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__solver" : ['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liblinear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'],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__penalty" : ["l2"],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"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logisticregression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__C" :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c_params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}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]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59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1.1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 확률의 기본 성질</a:t>
            </a:r>
          </a:p>
          <a:p>
            <a:pPr lvl="1">
              <a:defRPr/>
            </a:pPr>
            <a:r>
              <a:rPr lang="ko-KR" altLang="en-US"/>
              <a:t>확률은 모든 사건에 대해 반드시 0에서 1사이의 값을 가짐</a:t>
            </a:r>
          </a:p>
          <a:p>
            <a:pPr lvl="0">
              <a:defRPr/>
            </a:pPr>
            <a:endParaRPr lang="ko-KR" altLang="en-US"/>
          </a:p>
          <a:p>
            <a:pPr lvl="1">
              <a:defRPr/>
            </a:pPr>
            <a:r>
              <a:rPr lang="ko-KR" altLang="en-US"/>
              <a:t>각 사건들이 서로 관계가 없는 경우, 즉 각 사건들이 일어날 확률이 다른 사건이 일어날 확률에 영향을 미치지 않을 때 각 사건들이 ‘독립’되었다고 정의</a:t>
            </a:r>
          </a:p>
          <a:p>
            <a:pPr lvl="1">
              <a:defRPr/>
            </a:pP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554129" y="2756670"/>
            <a:ext cx="2035742" cy="38136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78200" y="4970508"/>
            <a:ext cx="2787600" cy="728248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/>
        </p:nvGraphicFramePr>
        <p:xfrm>
          <a:off x="854188" y="2005262"/>
          <a:ext cx="7727386" cy="35204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18180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45580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[17]: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pipeline_params= []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case in list(itertools.product(vectorizer_names, algorithm_names)):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vect_params = vectorizer_params_dict[case[0]].copy()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algo_params = algorithm_params_dict[case[1]]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if isinstance(algo_params, dict):</a:t>
                      </a:r>
                    </a:p>
                    <a:p>
                      <a:pPr>
                        <a:defRPr/>
                      </a:pP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vect_params.update(algo_params)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pipeline_params.append(vect_params)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else: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temp = []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param in algo_params: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vect_params.update(param)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temp.append(vect_params)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</a:t>
                      </a: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pipeline_params.append(temp)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60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/>
              <a:t>7.</a:t>
            </a:r>
            <a:r>
              <a:rPr lang="ko-KR" altLang="en-US"/>
              <a:t> 학습 수행하기</a:t>
            </a:r>
          </a:p>
          <a:p>
            <a:pPr lvl="1">
              <a:defRPr/>
            </a:pPr>
            <a:r>
              <a:rPr lang="ko-KR" altLang="en-US"/>
              <a:t>구성된 파이프라인을 순서대로 호출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924339926"/>
              </p:ext>
            </p:extLst>
          </p:nvPr>
        </p:nvGraphicFramePr>
        <p:xfrm>
          <a:off x="854188" y="2656973"/>
          <a:ext cx="7832610" cy="292608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74901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57709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[18]: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sklearn.preprocessing import LabelEncoder</a:t>
                      </a:r>
                    </a:p>
                    <a:p>
                      <a:pPr>
                        <a:defRPr/>
                      </a:pPr>
                      <a:endParaRPr lang="en-US" altLang="ko-KR" sz="1500" b="0" spc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 = news_df.loc[:, 'News'].tolist()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y_data = news_df['Target'].tolist()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 = LabelEncoder().fit_transform(y_data)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57871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>
                          <a:solidFill>
                            <a:schemeClr val="dk2"/>
                          </a:solidFill>
                          <a:latin typeface="Cascadia Code"/>
                          <a:cs typeface="Cascadia Code"/>
                        </a:rPr>
                        <a:t>In [19]: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sklearn.model_selection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GridSearchCV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from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sklearn.metrics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import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classification_report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accuracy_score</a:t>
                      </a: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scoring = ['accuracy']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estimator_results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[]</a:t>
                      </a:r>
                    </a:p>
                    <a:p>
                      <a:pPr>
                        <a:defRPr/>
                      </a:pPr>
                      <a:endParaRPr lang="en-US" altLang="ko-KR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61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ko-KR" sz="2300"/>
              <a:t>04</a:t>
            </a:r>
            <a:r>
              <a:rPr lang="ko-KR" altLang="en-US" sz="2300"/>
              <a:t> 20newsgroup으로 분류 연습하기</a:t>
            </a:r>
          </a:p>
        </p:txBody>
      </p:sp>
      <p:graphicFrame>
        <p:nvGraphicFramePr>
          <p:cNvPr id="5" name="표 4"/>
          <p:cNvGraphicFramePr/>
          <p:nvPr>
            <p:extLst>
              <p:ext uri="{D42A27DB-BD31-4B8C-83A1-F6EECF244321}">
                <p14:modId xmlns:p14="http://schemas.microsoft.com/office/powerpoint/2010/main" val="1292935416"/>
              </p:ext>
            </p:extLst>
          </p:nvPr>
        </p:nvGraphicFramePr>
        <p:xfrm>
          <a:off x="854188" y="1326322"/>
          <a:ext cx="7772576" cy="260604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126513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6507446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578718">
                <a:tc>
                  <a:txBody>
                    <a:bodyPr/>
                    <a:lstStyle/>
                    <a:p>
                      <a:pPr algn="r"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endParaRPr lang="en-US" altLang="ko-KR" sz="1600" b="0">
                        <a:solidFill>
                          <a:schemeClr val="dk2"/>
                        </a:solidFill>
                        <a:latin typeface="Cascadia Code"/>
                        <a:cs typeface="Cascadia Code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for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i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(estimator, params) in enumerate(zip(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pipelines,pipeline_params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)):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n_jobs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-1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gs_estimator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=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GridSearchCV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(refit="accuracy",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estimator=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estimator,param_grid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=params,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/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scoring=scoring, cv=5, verbose=1,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b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</a:b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           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n_jobs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</a:t>
                      </a:r>
                      <a:r>
                        <a:rPr lang="en-US" altLang="ko-KR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n_jobs</a:t>
                      </a: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en-US" altLang="ko-KR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print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gs_estimator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endParaRPr lang="ko-KR" altLang="en-US" sz="1500" b="0" spc="0" dirty="0">
                        <a:solidFill>
                          <a:srgbClr val="000000"/>
                        </a:solidFill>
                        <a:latin typeface="Cascadia Code"/>
                        <a:cs typeface="Cascadia Code"/>
                      </a:endParaRPr>
                    </a:p>
                    <a:p>
                      <a:pPr>
                        <a:defRPr/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gs_estimator.fit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X_data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,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y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  <a:p>
                      <a:pPr>
                        <a:defRPr/>
                      </a:pP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   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estimator_results.append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(</a:t>
                      </a:r>
                      <a:r>
                        <a:rPr lang="ko-KR" altLang="en-US" sz="15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gs_estimator</a:t>
                      </a:r>
                      <a:r>
                        <a:rPr lang="ko-KR" altLang="en-US" sz="15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9525" cap="flat" cmpd="sng" algn="ctr">
                      <a:noFill/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1239" y="4275209"/>
            <a:ext cx="8428505" cy="8664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700" b="1" i="0" u="none" strike="noStrike" kern="1200" cap="none" spc="0" normalizeH="0" baseline="0">
                <a:solidFill>
                  <a:srgbClr val="DF4857"/>
                </a:solidFill>
                <a:latin typeface="맑은 고딕"/>
                <a:ea typeface="맑은 고딕"/>
                <a:cs typeface="Calibri"/>
              </a:rPr>
              <a:t>[TIP] </a:t>
            </a:r>
            <a: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  <a:t>다음과 같은 결과가 화면에 출력된다. 현재 4개의 하이퍼 매개변수 실험이 </a:t>
            </a:r>
            <a:b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</a:br>
            <a: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  <a:t>           동시에 이루어지고 있다는 것을 의미하는데, 컴퓨터 CPU가 많으면 많을수록 </a:t>
            </a:r>
            <a:b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</a:br>
            <a:r>
              <a:rPr kumimoji="0" lang="ko-KR" altLang="en-US" sz="1700" b="1" i="0" u="none" strike="noStrike" kern="1200" cap="none" spc="0" normalizeH="0" baseline="0">
                <a:solidFill>
                  <a:srgbClr val="DF4857"/>
                </a:solidFill>
                <a:latin typeface="Calibri"/>
                <a:ea typeface="맑은 고딕"/>
                <a:cs typeface="맑은 고딕"/>
              </a:rPr>
              <a:t>           좀 더 많은 학습을 수행할 수 있다</a:t>
            </a:r>
          </a:p>
        </p:txBody>
      </p:sp>
      <p:graphicFrame>
        <p:nvGraphicFramePr>
          <p:cNvPr id="7" name="표 6"/>
          <p:cNvGraphicFramePr/>
          <p:nvPr>
            <p:extLst>
              <p:ext uri="{D42A27DB-BD31-4B8C-83A1-F6EECF244321}">
                <p14:modId xmlns:p14="http://schemas.microsoft.com/office/powerpoint/2010/main" val="3312009868"/>
              </p:ext>
            </p:extLst>
          </p:nvPr>
        </p:nvGraphicFramePr>
        <p:xfrm>
          <a:off x="854188" y="5253435"/>
          <a:ext cx="7772576" cy="579120"/>
        </p:xfrm>
        <a:graphic>
          <a:graphicData uri="http://schemas.openxmlformats.org/drawingml/2006/table">
            <a:tbl>
              <a:tblPr firstRow="1" bandRow="1">
                <a:tableStyleId>{01A66EDD-3DAB-4C5B-A090-DC80EC1FD486}</a:tableStyleId>
              </a:tblPr>
              <a:tblGrid>
                <a:gridCol w="7772576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</a:tblGrid>
              <a:tr h="374367">
                <a:tc>
                  <a:txBody>
                    <a:bodyPr/>
                    <a:lstStyle/>
                    <a:p>
                      <a:pPr>
                        <a:defRPr>
                          <a:latin typeface="맑은 고딕"/>
                          <a:ea typeface="+mn-ea"/>
                          <a:cs typeface="+mn-cs"/>
                        </a:defRPr>
                      </a:pP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[Parallel(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n_jobs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=-1)]: Using backend </a:t>
                      </a:r>
                      <a:r>
                        <a:rPr lang="en-US" altLang="ko-KR" sz="1600" b="0" spc="0" dirty="0" err="1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LokyBackend</a:t>
                      </a:r>
                      <a:r>
                        <a:rPr lang="en-US" altLang="ko-KR" sz="1600" b="0" spc="0" dirty="0">
                          <a:solidFill>
                            <a:srgbClr val="000000"/>
                          </a:solidFill>
                          <a:latin typeface="Cascadia Code"/>
                          <a:cs typeface="Cascadia Code"/>
                        </a:rPr>
                        <a:t> with 4 concurrent workers.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0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62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742950" lvl="1" indent="0" algn="l" defTabSz="914400" rtl="0" eaLnBrk="1" latinLnBrk="1" hangingPunct="1">
              <a:lnSpc>
                <a:spcPct val="125000"/>
              </a:lnSpc>
              <a:spcBef>
                <a:spcPct val="2000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"/>
              <a:buNone/>
              <a:defRPr/>
            </a:pPr>
            <a:r>
              <a:rPr kumimoji="0" lang="en-US" altLang="ko-KR" b="1" i="0" u="none" strike="noStrike" kern="1200" cap="none" spc="0" normalizeH="0" baseline="0">
                <a:solidFill>
                  <a:srgbClr val="215C88"/>
                </a:solidFill>
                <a:effectLst/>
                <a:latin typeface="맑은 고딕"/>
                <a:ea typeface="맑은 고딕"/>
                <a:cs typeface="맑은 고딕"/>
              </a:rPr>
              <a:t>1.2</a:t>
            </a:r>
            <a:r>
              <a:rPr kumimoji="0" lang="ko-KR" altLang="en-US" b="1" i="0" u="none" strike="noStrike" kern="1200" cap="none" spc="0" normalizeH="0" baseline="0">
                <a:solidFill>
                  <a:srgbClr val="215C88"/>
                </a:solidFill>
                <a:latin typeface="맑은 고딕"/>
                <a:ea typeface="맑은 고딕"/>
                <a:cs typeface="맑은 고딕"/>
              </a:rPr>
              <a:t> 조건부 확률</a:t>
            </a:r>
          </a:p>
          <a:p>
            <a:pPr lvl="1">
              <a:defRPr/>
            </a:pPr>
            <a:r>
              <a:rPr lang="ko-KR" altLang="en-US"/>
              <a:t>조건부 확률(conditional probability</a:t>
            </a:r>
            <a:r>
              <a:rPr lang="en-US" altLang="ko-KR"/>
              <a:t>)</a:t>
            </a:r>
            <a:r>
              <a:rPr lang="ko-KR" altLang="en-US"/>
              <a:t> </a:t>
            </a:r>
            <a:r>
              <a:rPr lang="en-US" altLang="ko-KR"/>
              <a:t>:</a:t>
            </a:r>
            <a:r>
              <a:rPr lang="ko-KR" altLang="en-US"/>
              <a:t> 어떤 사건이 일어난다고 가정했을 때 다른 사건이 일어날 확률</a:t>
            </a:r>
          </a:p>
          <a:p>
            <a:pPr lvl="1">
              <a:defRPr/>
            </a:pPr>
            <a:r>
              <a:rPr lang="en-US" altLang="ko-KR"/>
              <a:t>P(A|B) :</a:t>
            </a:r>
            <a:r>
              <a:rPr lang="ko-KR" altLang="en-US"/>
              <a:t> B라는 사건이 발생했을 때 A와 B 사건의 교집합이 발생할 확률</a:t>
            </a:r>
          </a:p>
          <a:p>
            <a:pPr lvl="1">
              <a:defRPr/>
            </a:pPr>
            <a:endParaRPr lang="ko-KR" altLang="en-US"/>
          </a:p>
          <a:p>
            <a:pPr lvl="1">
              <a:defRPr/>
            </a:pPr>
            <a:endParaRPr lang="ko-KR" altLang="en-US"/>
          </a:p>
          <a:p>
            <a:pPr lvl="2">
              <a:defRPr/>
            </a:pPr>
            <a:r>
              <a:rPr lang="en-US" altLang="ko-KR"/>
              <a:t> </a:t>
            </a:r>
            <a:br>
              <a:rPr lang="en-US" altLang="ko-KR"/>
            </a:br>
            <a:r>
              <a:rPr lang="ko-KR" altLang="en-US"/>
              <a:t>해당 사건의 (A|B)는</a:t>
            </a:r>
            <a:r>
              <a:rPr lang="en-US" altLang="ko-KR"/>
              <a:t>,</a:t>
            </a:r>
            <a:r>
              <a:rPr lang="ko-KR" altLang="en-US"/>
              <a:t> B의 상황에서 A를 만족하는 값을 찾으면 되므로 {1, 3}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243248" y="3748237"/>
            <a:ext cx="2657504" cy="7743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23448" y="4786362"/>
            <a:ext cx="5577839" cy="373380"/>
          </a:xfrm>
          <a:prstGeom prst="rect">
            <a:avLst/>
          </a:prstGeom>
        </p:spPr>
      </p:pic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7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0">
              <a:buNone/>
              <a:defRPr/>
            </a:pPr>
            <a:r>
              <a:rPr lang="en-US" altLang="ko-KR" dirty="0"/>
              <a:t>2.</a:t>
            </a:r>
            <a:r>
              <a:rPr lang="ko-KR" altLang="en-US" dirty="0"/>
              <a:t> </a:t>
            </a:r>
            <a:r>
              <a:rPr lang="ko-KR" altLang="en-US" dirty="0" err="1"/>
              <a:t>베이즈</a:t>
            </a:r>
            <a:r>
              <a:rPr lang="ko-KR" altLang="en-US" dirty="0"/>
              <a:t> 정리</a:t>
            </a:r>
          </a:p>
          <a:p>
            <a:pPr lvl="1">
              <a:defRPr/>
            </a:pPr>
            <a:r>
              <a:rPr lang="ko-KR" altLang="en-US" dirty="0" err="1"/>
              <a:t>베이즈</a:t>
            </a:r>
            <a:r>
              <a:rPr lang="ko-KR" altLang="en-US" dirty="0"/>
              <a:t> 정리(</a:t>
            </a:r>
            <a:r>
              <a:rPr lang="ko-KR" altLang="en-US" dirty="0" err="1"/>
              <a:t>Bayes</a:t>
            </a:r>
            <a:r>
              <a:rPr lang="ko-KR" altLang="en-US" dirty="0"/>
              <a:t>’ </a:t>
            </a:r>
            <a:r>
              <a:rPr lang="ko-KR" altLang="en-US" dirty="0" err="1"/>
              <a:t>theorem</a:t>
            </a:r>
            <a:r>
              <a:rPr lang="ko-KR" altLang="en-US" dirty="0"/>
              <a:t>) </a:t>
            </a:r>
            <a:r>
              <a:rPr lang="en-US" altLang="ko-KR" dirty="0"/>
              <a:t>:</a:t>
            </a:r>
            <a:r>
              <a:rPr lang="ko-KR" altLang="en-US" dirty="0"/>
              <a:t> 두 확률 변수의 사전확률과 사후확률 사이의 관계를 나타내는 정리</a:t>
            </a:r>
          </a:p>
          <a:p>
            <a:pPr lvl="1">
              <a:defRPr/>
            </a:pPr>
            <a:r>
              <a:rPr lang="ko-KR" altLang="en-US" dirty="0" err="1"/>
              <a:t>베이즈</a:t>
            </a:r>
            <a:r>
              <a:rPr lang="ko-KR" altLang="en-US" dirty="0"/>
              <a:t> 정리의 전제 </a:t>
            </a:r>
            <a:r>
              <a:rPr lang="en-US" altLang="ko-KR" dirty="0"/>
              <a:t>:</a:t>
            </a:r>
            <a:r>
              <a:rPr lang="ko-KR" altLang="en-US" dirty="0"/>
              <a:t> 객관적인 확률이 존재하지 않고 이전 사건으로 인해 확률이 지속적으로 업데이트된다</a:t>
            </a:r>
          </a:p>
          <a:p>
            <a:pPr lvl="1">
              <a:defRPr/>
            </a:pP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267403" y="3983507"/>
            <a:ext cx="4609194" cy="222732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8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en-US" altLang="ko-KR"/>
              <a:t>01 </a:t>
            </a:r>
            <a:r>
              <a:rPr lang="ko-KR" altLang="en-US"/>
              <a:t>베이즈 정리의 이해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>
              <a:defRPr/>
            </a:pPr>
            <a:r>
              <a:rPr lang="ko-KR" altLang="en-US"/>
              <a:t>베이즈주의자는 실제로 뒤집어 카드가 나온 확률을 기반으로 실행할 때마다 계속하여 확률들을 업데이트</a:t>
            </a:r>
          </a:p>
          <a:p>
            <a:pPr lvl="2">
              <a:defRPr/>
            </a:pPr>
            <a:r>
              <a:rPr lang="ko-KR" altLang="en-US"/>
              <a:t>빈도주의자는 다음 확률을 계속하여 실행할 경우      에 수렴할 것이므로      로 간주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자유형 4"/>
              <p:cNvSpPr>
                <a:spLocks noResize="1" noChangeShapeType="1" noTextEdit="1"/>
              </p:cNvSpPr>
              <p:nvPr/>
            </p:nvSpPr>
            <p:spPr>
              <a:xfrm>
                <a:off x="7468940" y="2041679"/>
                <a:ext cx="600075" cy="742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5" name="자유형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940" y="2041679"/>
                <a:ext cx="600075" cy="742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자유형 5"/>
              <p:cNvSpPr>
                <a:spLocks noResize="1" noChangeShapeType="1" noTextEdit="1"/>
              </p:cNvSpPr>
              <p:nvPr/>
            </p:nvSpPr>
            <p:spPr>
              <a:xfrm>
                <a:off x="3453652" y="2413154"/>
                <a:ext cx="600075" cy="742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</p:spPr>
            <p:txBody>
              <a:bodyPr/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sz="1800" i="1">
                              <a:latin typeface="Cambria Math"/>
                              <a:sym typeface="Cambria Math"/>
                            </a:rPr>
                          </m:ctrlPr>
                        </m:fPr>
                        <m:num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1</m:t>
                          </m:r>
                        </m:num>
                        <m:den>
                          <m:r>
                            <a:rPr sz="1800" i="1">
                              <a:latin typeface="Cambria Math"/>
                              <a:sym typeface="Cambria Math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6" name="자유형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3652" y="2413154"/>
                <a:ext cx="600075" cy="742950"/>
              </a:xfrm>
              <a:custGeom>
                <a:avLst/>
                <a:gdLst/>
                <a:ahLst/>
                <a:cxnLst>
                  <a:cxn ang="3cd4">
                    <a:pos x="hc" y="t"/>
                  </a:cxn>
                  <a:cxn ang="cd2">
                    <a:pos x="l" y="vc"/>
                  </a:cxn>
                  <a:cxn ang="cd4">
                    <a:pos x="hc" y="b"/>
                  </a:cxn>
                  <a:cxn ang="0">
                    <a:pos x="r" y="vc"/>
                  </a:cxn>
                </a:cxnLst>
                <a:rect l="l" t="t" r="r" b="b"/>
                <a:pathLst>
                  <a:path w="914400" h="914400">
                    <a:moveTo>
                      <a:pt x="0" y="0"/>
                    </a:moveTo>
                    <a:lnTo>
                      <a:pt x="914400" y="0"/>
                    </a:lnTo>
                    <a:lnTo>
                      <a:pt x="914400" y="914400"/>
                    </a:lnTo>
                    <a:lnTo>
                      <a:pt x="0" y="914400"/>
                    </a:lnTo>
                    <a:close/>
                  </a:path>
                </a:pathLst>
              </a:cu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85850" y="3444039"/>
            <a:ext cx="6972300" cy="3143250"/>
          </a:xfrm>
          <a:prstGeom prst="rect">
            <a:avLst/>
          </a:prstGeom>
        </p:spPr>
      </p:pic>
      <p:sp>
        <p:nvSpPr>
          <p:cNvPr id="8" name="슬라이드 번호 개체 틀 5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lv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fld id="{AD22CD3B-FDDF-4998-970C-76E6E0BEC65F}" type="slidenum">
              <a:rPr lang="en-US" altLang="en-US"/>
              <a:pPr marL="0" lvl="0" indent="0" algn="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t>9</a:t>
            </a:fld>
            <a:r>
              <a:rPr lang="en-US" altLang="ko-KR"/>
              <a:t>/64</a:t>
            </a:r>
          </a:p>
        </p:txBody>
      </p:sp>
    </p:spTree>
  </p:cSld>
  <p:clrMapOvr>
    <a:masterClrMapping/>
  </p:clrMapOvr>
  <p:transition/>
</p:sld>
</file>

<file path=ppt/theme/theme1.xml><?xml version="1.0" encoding="utf-8"?>
<a:theme xmlns:a="http://schemas.openxmlformats.org/drawingml/2006/main" name="한컴오피스">
  <a:themeElements>
    <a:clrScheme name="사용자 지정 1">
      <a:dk1>
        <a:srgbClr val="000000"/>
      </a:dk1>
      <a:lt1>
        <a:srgbClr val="FFFFFF"/>
      </a:lt1>
      <a:dk2>
        <a:srgbClr val="215C88"/>
      </a:dk2>
      <a:lt2>
        <a:srgbClr val="FAF3DB"/>
      </a:lt2>
      <a:accent1>
        <a:srgbClr val="6182D6"/>
      </a:accent1>
      <a:accent2>
        <a:srgbClr val="71A4CC"/>
      </a:accent2>
      <a:accent3>
        <a:srgbClr val="EAD1D2"/>
      </a:accent3>
      <a:accent4>
        <a:srgbClr val="DF4857"/>
      </a:accent4>
      <a:accent5>
        <a:srgbClr val="DE7170"/>
      </a:accent5>
      <a:accent6>
        <a:srgbClr val="877656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PMingLiU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3695</Words>
  <Application>Microsoft Office PowerPoint</Application>
  <PresentationFormat>화면 슬라이드 쇼(4:3)</PresentationFormat>
  <Paragraphs>683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1" baseType="lpstr">
      <vt:lpstr>굴림</vt:lpstr>
      <vt:lpstr>Arial</vt:lpstr>
      <vt:lpstr>Calibri</vt:lpstr>
      <vt:lpstr>Cambria Math</vt:lpstr>
      <vt:lpstr>Wingdings</vt:lpstr>
      <vt:lpstr>맑은 고딕</vt:lpstr>
      <vt:lpstr>함초롬바탕</vt:lpstr>
      <vt:lpstr>Cascadia Code</vt:lpstr>
      <vt:lpstr>한컴오피스</vt:lpstr>
      <vt:lpstr>나이브 베이지안 분류기</vt:lpstr>
      <vt:lpstr>학습목표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01 베이즈 정리의 이해</vt:lpstr>
      <vt:lpstr>02 베이즈 분류기 구현하기</vt:lpstr>
      <vt:lpstr>02 베이즈 분류기 구현하기</vt:lpstr>
      <vt:lpstr>02 베이즈 분류기 구현하기</vt:lpstr>
      <vt:lpstr>02 베이즈 분류기 구현하기</vt:lpstr>
      <vt:lpstr>02 베이즈 분류기 구현하기</vt:lpstr>
      <vt:lpstr>02 베이즈 분류기 구현하기</vt:lpstr>
      <vt:lpstr>02 베이즈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03 나이브 베이지안 분류기 구현하기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  <vt:lpstr>04 20newsgroup으로 분류 연습하기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/>
  <cp:lastModifiedBy>user</cp:lastModifiedBy>
  <cp:revision>503</cp:revision>
  <dcterms:created xsi:type="dcterms:W3CDTF">2021-12-22T05:17:44Z</dcterms:created>
  <dcterms:modified xsi:type="dcterms:W3CDTF">2023-05-29T01:43:53Z</dcterms:modified>
  <cp:version>1100.0100.01</cp:version>
</cp:coreProperties>
</file>